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60" r:id="rId2"/>
    <p:sldMasterId id="2147483669" r:id="rId3"/>
  </p:sldMasterIdLst>
  <p:notesMasterIdLst>
    <p:notesMasterId r:id="rId54"/>
  </p:notesMasterIdLst>
  <p:handoutMasterIdLst>
    <p:handoutMasterId r:id="rId55"/>
  </p:handoutMasterIdLst>
  <p:sldIdLst>
    <p:sldId id="394" r:id="rId4"/>
    <p:sldId id="452" r:id="rId5"/>
    <p:sldId id="453" r:id="rId6"/>
    <p:sldId id="454" r:id="rId7"/>
    <p:sldId id="455" r:id="rId8"/>
    <p:sldId id="456" r:id="rId9"/>
    <p:sldId id="457" r:id="rId10"/>
    <p:sldId id="458" r:id="rId11"/>
    <p:sldId id="460" r:id="rId12"/>
    <p:sldId id="461" r:id="rId13"/>
    <p:sldId id="516" r:id="rId14"/>
    <p:sldId id="507" r:id="rId15"/>
    <p:sldId id="464" r:id="rId16"/>
    <p:sldId id="465" r:id="rId17"/>
    <p:sldId id="518" r:id="rId18"/>
    <p:sldId id="468" r:id="rId19"/>
    <p:sldId id="517" r:id="rId20"/>
    <p:sldId id="469" r:id="rId21"/>
    <p:sldId id="470" r:id="rId22"/>
    <p:sldId id="471" r:id="rId23"/>
    <p:sldId id="472" r:id="rId24"/>
    <p:sldId id="473" r:id="rId25"/>
    <p:sldId id="474" r:id="rId26"/>
    <p:sldId id="475" r:id="rId27"/>
    <p:sldId id="490" r:id="rId28"/>
    <p:sldId id="491" r:id="rId29"/>
    <p:sldId id="515" r:id="rId30"/>
    <p:sldId id="476" r:id="rId31"/>
    <p:sldId id="477" r:id="rId32"/>
    <p:sldId id="508" r:id="rId33"/>
    <p:sldId id="480" r:id="rId34"/>
    <p:sldId id="519" r:id="rId35"/>
    <p:sldId id="483" r:id="rId36"/>
    <p:sldId id="494" r:id="rId37"/>
    <p:sldId id="496" r:id="rId38"/>
    <p:sldId id="497" r:id="rId39"/>
    <p:sldId id="520" r:id="rId40"/>
    <p:sldId id="487" r:id="rId41"/>
    <p:sldId id="511" r:id="rId42"/>
    <p:sldId id="521" r:id="rId43"/>
    <p:sldId id="500" r:id="rId44"/>
    <p:sldId id="510" r:id="rId45"/>
    <p:sldId id="501" r:id="rId46"/>
    <p:sldId id="506" r:id="rId47"/>
    <p:sldId id="502" r:id="rId48"/>
    <p:sldId id="509" r:id="rId49"/>
    <p:sldId id="486" r:id="rId50"/>
    <p:sldId id="525" r:id="rId51"/>
    <p:sldId id="514" r:id="rId52"/>
    <p:sldId id="393" r:id="rId53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8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2A010"/>
    <a:srgbClr val="FFFFFF"/>
    <a:srgbClr val="C6C0AA"/>
    <a:srgbClr val="F9F0AB"/>
    <a:srgbClr val="F9E6AB"/>
    <a:srgbClr val="F9FAAB"/>
    <a:srgbClr val="767691"/>
    <a:srgbClr val="7676AA"/>
    <a:srgbClr val="603A14"/>
    <a:srgbClr val="E85C0E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801" autoAdjust="0"/>
    <p:restoredTop sz="94660" autoAdjust="0"/>
  </p:normalViewPr>
  <p:slideViewPr>
    <p:cSldViewPr>
      <p:cViewPr varScale="1">
        <p:scale>
          <a:sx n="74" d="100"/>
          <a:sy n="74" d="100"/>
        </p:scale>
        <p:origin x="-372" y="-90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viewProps" Target="viewProps.xml"/><Relationship Id="rId5" Type="http://schemas.openxmlformats.org/officeDocument/2006/relationships/slide" Target="slides/slide2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commentAuthors" Target="commentAuthor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2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theme" Target="theme/theme1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presProps" Target="presProps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2/8/2016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2/8/2016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BAD9E49-ED08-48C3-903D-27238F8ECD77}" type="slidenum">
              <a:rPr lang="en-US"/>
              <a:pPr/>
              <a:t>24</a:t>
            </a:fld>
            <a:r>
              <a:rPr lang="en-US" dirty="0"/>
              <a:t>##</a:t>
            </a:r>
          </a:p>
        </p:txBody>
      </p:sp>
      <p:sp>
        <p:nvSpPr>
          <p:cNvPr id="581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16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8919259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126C9F1-7B82-44CF-B3CA-C0B69EA0F3D7}" type="slidenum">
              <a:rPr lang="en-US"/>
              <a:pPr/>
              <a:t>26</a:t>
            </a:fld>
            <a:r>
              <a:rPr lang="en-US" dirty="0"/>
              <a:t>##</a:t>
            </a:r>
          </a:p>
        </p:txBody>
      </p:sp>
      <p:sp>
        <p:nvSpPr>
          <p:cNvPr id="578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8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0015038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BE65B3B-E6E2-4525-8F2E-49AC8F612DB9}" type="slidenum">
              <a:rPr lang="en-US"/>
              <a:pPr/>
              <a:t>47</a:t>
            </a:fld>
            <a:r>
              <a:rPr lang="en-US" dirty="0"/>
              <a:t>##</a:t>
            </a:r>
          </a:p>
        </p:txBody>
      </p:sp>
      <p:sp>
        <p:nvSpPr>
          <p:cNvPr id="435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52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0141119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smtClean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smtClean="0">
              <a:solidFill>
                <a:prstClr val="black"/>
              </a:solidFill>
            </a:endParaRPr>
          </a:p>
          <a:p>
            <a:r>
              <a:rPr lang="en-US" sz="1000" smtClean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 smtClean="0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 smtClean="0">
                <a:solidFill>
                  <a:prstClr val="black"/>
                </a:solidFill>
              </a:rPr>
              <a:t> </a:t>
            </a:r>
            <a:r>
              <a:rPr lang="en-US" sz="1000" smtClean="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48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06576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50815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3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7620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452766D-5988-4A85-9A9D-1504D9E40207}" type="slidenum">
              <a:rPr lang="en-US"/>
              <a:pPr/>
              <a:t>2</a:t>
            </a:fld>
            <a:r>
              <a:rPr lang="en-US" dirty="0"/>
              <a:t>##</a:t>
            </a:r>
          </a:p>
        </p:txBody>
      </p:sp>
      <p:sp>
        <p:nvSpPr>
          <p:cNvPr id="424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24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2907688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CCD18EA-B713-4406-B529-E52DA29F3248}" type="slidenum">
              <a:rPr lang="en-US"/>
              <a:pPr/>
              <a:t>3</a:t>
            </a:fld>
            <a:r>
              <a:rPr lang="en-US" dirty="0"/>
              <a:t>##</a:t>
            </a:r>
          </a:p>
        </p:txBody>
      </p:sp>
      <p:sp>
        <p:nvSpPr>
          <p:cNvPr id="531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1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6935670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21628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0370948-A2CF-4454-B1BF-E194BF1A26BC}" type="slidenum">
              <a:rPr lang="en-US"/>
              <a:pPr/>
              <a:t>9</a:t>
            </a:fld>
            <a:r>
              <a:rPr lang="en-US" dirty="0"/>
              <a:t>##</a:t>
            </a:r>
          </a:p>
        </p:txBody>
      </p:sp>
      <p:sp>
        <p:nvSpPr>
          <p:cNvPr id="4423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23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5768303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126C9F1-7B82-44CF-B3CA-C0B69EA0F3D7}" type="slidenum">
              <a:rPr lang="en-US"/>
              <a:pPr/>
              <a:t>12</a:t>
            </a:fld>
            <a:r>
              <a:rPr lang="en-US" dirty="0"/>
              <a:t>##</a:t>
            </a:r>
          </a:p>
        </p:txBody>
      </p:sp>
      <p:sp>
        <p:nvSpPr>
          <p:cNvPr id="578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8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194103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5FB1BDC-3BC1-45AC-ACF7-6933A1569330}" type="slidenum">
              <a:rPr lang="en-US"/>
              <a:pPr/>
              <a:t>13</a:t>
            </a:fld>
            <a:r>
              <a:rPr lang="en-US" dirty="0"/>
              <a:t>##</a:t>
            </a:r>
          </a:p>
        </p:txBody>
      </p:sp>
      <p:sp>
        <p:nvSpPr>
          <p:cNvPr id="4628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28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4199937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126C9F1-7B82-44CF-B3CA-C0B69EA0F3D7}" type="slidenum">
              <a:rPr lang="en-US"/>
              <a:pPr/>
              <a:t>18</a:t>
            </a:fld>
            <a:r>
              <a:rPr lang="en-US" dirty="0"/>
              <a:t>##</a:t>
            </a:r>
          </a:p>
        </p:txBody>
      </p:sp>
      <p:sp>
        <p:nvSpPr>
          <p:cNvPr id="578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8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5109011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E92723D-0B00-4BE9-ADD0-996126A64FC1}" type="slidenum">
              <a:rPr lang="en-US"/>
              <a:pPr/>
              <a:t>19</a:t>
            </a:fld>
            <a:r>
              <a:rPr lang="en-US" dirty="0"/>
              <a:t>##</a:t>
            </a:r>
          </a:p>
        </p:txBody>
      </p:sp>
      <p:sp>
        <p:nvSpPr>
          <p:cNvPr id="4956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56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423890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8608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2/8/2016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08456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007197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79718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603A14"/>
                </a:solidFill>
              </a:rPr>
              <a:t>?</a:t>
            </a:r>
            <a:endParaRPr lang="en-US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3" cstate="print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 smtClean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84025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9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2/8/2016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6147793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softuni.bg/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8.png"/><Relationship Id="rId9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://stackoverflow.com/questions/15220472/array-boundaries-check-optimization-in-a-for-loop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jpeg"/><Relationship Id="rId4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hyperlink" Target="http://www.indeavr.com/" TargetMode="External"/><Relationship Id="rId18" Type="http://schemas.openxmlformats.org/officeDocument/2006/relationships/hyperlink" Target="http://netpeak.bg/" TargetMode="External"/><Relationship Id="rId3" Type="http://schemas.openxmlformats.org/officeDocument/2006/relationships/hyperlink" Target="http://www.luxoft.com/" TargetMode="External"/><Relationship Id="rId21" Type="http://schemas.openxmlformats.org/officeDocument/2006/relationships/image" Target="../media/image46.png"/><Relationship Id="rId7" Type="http://schemas.openxmlformats.org/officeDocument/2006/relationships/hyperlink" Target="http://komfo.com/" TargetMode="External"/><Relationship Id="rId12" Type="http://schemas.openxmlformats.org/officeDocument/2006/relationships/image" Target="../media/image42.png"/><Relationship Id="rId17" Type="http://schemas.openxmlformats.org/officeDocument/2006/relationships/image" Target="../media/image44.png"/><Relationship Id="rId2" Type="http://schemas.openxmlformats.org/officeDocument/2006/relationships/notesSlide" Target="../notesSlides/notesSlide13.xml"/><Relationship Id="rId16" Type="http://schemas.openxmlformats.org/officeDocument/2006/relationships/hyperlink" Target="http://www.infragistics.com/" TargetMode="External"/><Relationship Id="rId20" Type="http://schemas.openxmlformats.org/officeDocument/2006/relationships/hyperlink" Target="http://www.superhosting.bg/" TargetMode="Externa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9.png"/><Relationship Id="rId11" Type="http://schemas.openxmlformats.org/officeDocument/2006/relationships/hyperlink" Target="http://www.softwaregroup-bg.com/" TargetMode="External"/><Relationship Id="rId5" Type="http://schemas.openxmlformats.org/officeDocument/2006/relationships/hyperlink" Target="http://xs-software.com/" TargetMode="External"/><Relationship Id="rId15" Type="http://schemas.openxmlformats.org/officeDocument/2006/relationships/hyperlink" Target="https://softuni.bg/courses/advanced-csharp" TargetMode="External"/><Relationship Id="rId10" Type="http://schemas.openxmlformats.org/officeDocument/2006/relationships/image" Target="../media/image41.png"/><Relationship Id="rId19" Type="http://schemas.openxmlformats.org/officeDocument/2006/relationships/image" Target="../media/image45.png"/><Relationship Id="rId4" Type="http://schemas.openxmlformats.org/officeDocument/2006/relationships/image" Target="../media/image38.png"/><Relationship Id="rId9" Type="http://schemas.openxmlformats.org/officeDocument/2006/relationships/hyperlink" Target="http://smartit.bg/" TargetMode="External"/><Relationship Id="rId14" Type="http://schemas.openxmlformats.org/officeDocument/2006/relationships/image" Target="../media/image43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hyperlink" Target="https://telerikacademy.com/Courses/Courses/Details/219" TargetMode="External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hyperlink" Target="http://creativecommons.org/licenses/by-nc-sa/3.0/deed.en_US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elerikacademy.com/Courses/Courses/Details/81" TargetMode="External"/><Relationship Id="rId5" Type="http://schemas.openxmlformats.org/officeDocument/2006/relationships/hyperlink" Target="http://creativecommons.org/licenses/by-sa/4.0/" TargetMode="External"/><Relationship Id="rId4" Type="http://schemas.openxmlformats.org/officeDocument/2006/relationships/hyperlink" Target="http://www.introprogramming.info/english-intro-csharp-book/" TargetMode="External"/><Relationship Id="rId9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0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4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48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Relationship Id="rId14" Type="http://schemas.openxmlformats.org/officeDocument/2006/relationships/image" Target="../media/image5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351212" y="1142842"/>
            <a:ext cx="8215099" cy="987666"/>
          </a:xfrm>
        </p:spPr>
        <p:txBody>
          <a:bodyPr>
            <a:normAutofit/>
          </a:bodyPr>
          <a:lstStyle/>
          <a:p>
            <a:r>
              <a:rPr lang="en-US" dirty="0" smtClean="0"/>
              <a:t>Arrays, Lists, Stacks, Queues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351213" y="2286000"/>
            <a:ext cx="8215099" cy="778736"/>
          </a:xfrm>
        </p:spPr>
        <p:txBody>
          <a:bodyPr>
            <a:normAutofit/>
          </a:bodyPr>
          <a:lstStyle/>
          <a:p>
            <a:r>
              <a:rPr lang="en-US" dirty="0"/>
              <a:t>Processing Sequences of Elements</a:t>
            </a:r>
          </a:p>
        </p:txBody>
      </p:sp>
      <p:pic>
        <p:nvPicPr>
          <p:cNvPr id="102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29726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887144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sp>
        <p:nvSpPr>
          <p:cNvPr id="1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343400"/>
            <a:ext cx="3187613" cy="525135"/>
          </a:xfrm>
        </p:spPr>
        <p:txBody>
          <a:bodyPr/>
          <a:lstStyle/>
          <a:p>
            <a:r>
              <a:rPr lang="en-US" dirty="0" smtClean="0"/>
              <a:t>SoftUni Team</a:t>
            </a:r>
            <a:endParaRPr lang="en-US" dirty="0"/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4813299"/>
            <a:ext cx="3187614" cy="444343"/>
          </a:xfrm>
        </p:spPr>
        <p:txBody>
          <a:bodyPr/>
          <a:lstStyle/>
          <a:p>
            <a:r>
              <a:rPr lang="en-US" dirty="0"/>
              <a:t>Technical </a:t>
            </a:r>
            <a:r>
              <a:rPr lang="en-US" dirty="0" smtClean="0"/>
              <a:t>Trainers</a:t>
            </a:r>
            <a:endParaRPr lang="en-US" dirty="0"/>
          </a:p>
        </p:txBody>
      </p:sp>
      <p:sp>
        <p:nvSpPr>
          <p:cNvPr id="19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257800"/>
            <a:ext cx="3187613" cy="363552"/>
          </a:xfrm>
        </p:spPr>
        <p:txBody>
          <a:bodyPr/>
          <a:lstStyle/>
          <a:p>
            <a:r>
              <a:rPr lang="en-US" dirty="0"/>
              <a:t>Software </a:t>
            </a:r>
            <a:r>
              <a:rPr lang="en-US" dirty="0" smtClean="0"/>
              <a:t>University</a:t>
            </a:r>
            <a:endParaRPr lang="en-US" dirty="0"/>
          </a:p>
        </p:txBody>
      </p:sp>
      <p:sp>
        <p:nvSpPr>
          <p:cNvPr id="20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598962"/>
            <a:ext cx="3187613" cy="331235"/>
          </a:xfrm>
        </p:spPr>
        <p:txBody>
          <a:bodyPr/>
          <a:lstStyle/>
          <a:p>
            <a:r>
              <a:rPr lang="en-US" dirty="0">
                <a:hlinkClick r:id="rId6"/>
              </a:rPr>
              <a:t>http://</a:t>
            </a:r>
            <a:r>
              <a:rPr lang="en-US" dirty="0" smtClean="0">
                <a:hlinkClick r:id="rId6"/>
              </a:rPr>
              <a:t>softuni.bg</a:t>
            </a:r>
            <a:endParaRPr lang="en-US" dirty="0"/>
          </a:p>
        </p:txBody>
      </p:sp>
      <p:pic>
        <p:nvPicPr>
          <p:cNvPr id="11" name="Picture Placeholder 9"/>
          <p:cNvPicPr>
            <a:picLocks noGrp="1" noChangeAspect="1"/>
          </p:cNvPicPr>
          <p:nvPr>
            <p:ph type="pic" sz="quarter" idx="16"/>
          </p:nvPr>
        </p:nvPicPr>
        <p:blipFill>
          <a:blip r:embed="rId7" cstate="print"/>
          <a:srcRect t="2654" b="2654"/>
          <a:stretch>
            <a:fillRect/>
          </a:stretch>
        </p:blipFill>
        <p:spPr>
          <a:xfrm>
            <a:off x="6856412" y="4543634"/>
            <a:ext cx="4724400" cy="1780965"/>
          </a:xfrm>
          <a:prstGeom prst="rect">
            <a:avLst/>
          </a:prstGeom>
        </p:spPr>
      </p:pic>
      <p:pic>
        <p:nvPicPr>
          <p:cNvPr id="12" name="Picture 1" descr="C:\Trash\array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50359">
            <a:off x="6470719" y="3825640"/>
            <a:ext cx="2627975" cy="841712"/>
          </a:xfrm>
          <a:prstGeom prst="rect">
            <a:avLst/>
          </a:prstGeom>
          <a:noFill/>
          <a:scene3d>
            <a:camera prst="perspectiveContrastingRightFacing"/>
            <a:lightRig rig="threePt" dir="t"/>
          </a:scene3d>
        </p:spPr>
      </p:pic>
      <p:pic>
        <p:nvPicPr>
          <p:cNvPr id="15" name="Picture 14" descr="http://softuni.bg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808414" y="4114800"/>
            <a:ext cx="1828798" cy="2006988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 rot="576164">
            <a:off x="4993539" y="4065414"/>
            <a:ext cx="1286954" cy="6178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2000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rgbClr val="F0A22E">
                      <a:alpha val="40000"/>
                    </a:srgbClr>
                  </a:glow>
                </a:effectLst>
              </a:rPr>
              <a:t>Advanced</a:t>
            </a:r>
            <a:br>
              <a:rPr lang="en-US" sz="2000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rgbClr val="F0A22E">
                      <a:alpha val="40000"/>
                    </a:srgbClr>
                  </a:glow>
                </a:effectLst>
              </a:rPr>
            </a:br>
            <a:r>
              <a:rPr lang="en-US" sz="2000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rgbClr val="F0A22E">
                      <a:alpha val="40000"/>
                    </a:srgbClr>
                  </a:glow>
                </a:effectLst>
              </a:rPr>
              <a:t>C#</a:t>
            </a:r>
            <a:endParaRPr lang="en-US" sz="2000" b="1" spc="50" dirty="0">
              <a:ln w="9525" cmpd="sng">
                <a:solidFill>
                  <a:srgbClr val="FFA72A"/>
                </a:solidFill>
                <a:prstDash val="solid"/>
              </a:ln>
              <a:solidFill>
                <a:srgbClr val="FFF0D9"/>
              </a:solidFill>
              <a:effectLst>
                <a:glow rad="38100">
                  <a:srgbClr val="F0A22E">
                    <a:alpha val="40000"/>
                  </a:srgb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3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Access Array Element?</a:t>
            </a:r>
            <a:endParaRPr lang="bg-BG" dirty="0"/>
          </a:p>
        </p:txBody>
      </p:sp>
      <p:sp>
        <p:nvSpPr>
          <p:cNvPr id="443395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143000"/>
            <a:ext cx="11804822" cy="557035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Array elements are accessed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Using </a:t>
            </a:r>
            <a:r>
              <a:rPr lang="en-US" dirty="0"/>
              <a:t>the square </a:t>
            </a:r>
            <a:r>
              <a:rPr lang="en-US" dirty="0" smtClean="0"/>
              <a:t>brackets operator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[]</a:t>
            </a:r>
            <a:r>
              <a:rPr lang="en-US" dirty="0"/>
              <a:t> (indexer)</a:t>
            </a:r>
          </a:p>
          <a:p>
            <a:pPr>
              <a:lnSpc>
                <a:spcPct val="100000"/>
              </a:lnSpc>
            </a:pPr>
            <a:r>
              <a:rPr lang="en-US" dirty="0"/>
              <a:t>Array indexer takes element’s index as parameter</a:t>
            </a:r>
            <a:endParaRPr lang="en-US" dirty="0">
              <a:solidFill>
                <a:schemeClr val="hlink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 lvl="1">
              <a:lnSpc>
                <a:spcPct val="100000"/>
              </a:lnSpc>
            </a:pPr>
            <a:r>
              <a:rPr lang="en-US" dirty="0"/>
              <a:t>The first element has index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0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The last element has index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Length-1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Elements </a:t>
            </a:r>
            <a:r>
              <a:rPr lang="en-US" dirty="0"/>
              <a:t>can be retrieved and changed by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[]</a:t>
            </a:r>
            <a:r>
              <a:rPr lang="en-US" dirty="0"/>
              <a:t> operator</a:t>
            </a:r>
            <a:endParaRPr lang="bg-BG" dirty="0">
              <a:solidFill>
                <a:schemeClr val="hlink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01700" y="5105400"/>
            <a:ext cx="10374312" cy="134573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>
              <a:buClr>
                <a:srgbClr val="F2B254"/>
              </a:buClr>
              <a:buSzPct val="100000"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string[] arr = new string[2];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arr[1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 = "Maria";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arr[0]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arr[1];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590427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3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Accessing Array Elements – Examples</a:t>
            </a:r>
            <a:endParaRPr lang="bg-BG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11300" y="1295400"/>
            <a:ext cx="10955112" cy="494672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>
              <a:buClr>
                <a:srgbClr val="F2B254"/>
              </a:buClr>
              <a:buSzPct val="10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string[] towns = { "Sofia", "Varna", "Bourgas" };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Console.WriteLine(towns);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System.String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[]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Console.WriteLine(towns.Length);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3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Console.WriteLine(towns[0]);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Sofia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buClr>
                <a:srgbClr val="F2B254"/>
              </a:buClr>
              <a:buSzPct val="10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Console.WriteLine(string.Join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(", ", towns));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Sofia, Varna, Bourgas</a:t>
            </a:r>
            <a:endParaRPr lang="en-US" b="1" noProof="1" smtClean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buClr>
                <a:srgbClr val="F2B254"/>
              </a:buClr>
              <a:buSzPct val="100000"/>
            </a:pP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buClr>
                <a:srgbClr val="F2B254"/>
              </a:buClr>
              <a:buSzPct val="10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towns[0] = "Pleven";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towns[2] = null;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Console.WriteLine(string.Join(", ", towns));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Pleven, Varna,</a:t>
            </a:r>
            <a:endParaRPr lang="en-US" b="1" noProof="1" smtClean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buClr>
                <a:srgbClr val="F2B254"/>
              </a:buClr>
              <a:buSzPct val="100000"/>
            </a:pPr>
            <a:endParaRPr lang="en-US" b="1" noProof="1" smtClean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buClr>
                <a:srgbClr val="F2B254"/>
              </a:buClr>
              <a:buSzPct val="10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Console.WriteLine(towns[3]);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</a:t>
            </a:r>
            <a:r>
              <a:rPr lang="bg-BG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IndexOutOfRangeException</a:t>
            </a:r>
            <a:endParaRPr lang="bg-BG" b="1" noProof="1" smtClean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buClr>
                <a:srgbClr val="F2B254"/>
              </a:buClr>
              <a:buSzPct val="10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towns.Length = 4;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</a:t>
            </a:r>
            <a:r>
              <a:rPr lang="bg-BG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Length is read-only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48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538" name="Rectangle 2"/>
          <p:cNvSpPr>
            <a:spLocks noGrp="1" noChangeArrowheads="1"/>
          </p:cNvSpPr>
          <p:nvPr>
            <p:ph type="title"/>
          </p:nvPr>
        </p:nvSpPr>
        <p:spPr>
          <a:xfrm>
            <a:off x="1446212" y="4925704"/>
            <a:ext cx="8938472" cy="820600"/>
          </a:xfrm>
        </p:spPr>
        <p:txBody>
          <a:bodyPr>
            <a:normAutofit fontScale="90000"/>
          </a:bodyPr>
          <a:lstStyle/>
          <a:p>
            <a:pPr>
              <a:lnSpc>
                <a:spcPct val="110000"/>
              </a:lnSpc>
            </a:pPr>
            <a:r>
              <a:rPr lang="en-US" dirty="0" smtClean="0"/>
              <a:t>Accessing </a:t>
            </a:r>
            <a:r>
              <a:rPr lang="en-US" dirty="0"/>
              <a:t>Elements By </a:t>
            </a:r>
            <a:r>
              <a:rPr lang="en-US" dirty="0" smtClean="0"/>
              <a:t>Index </a:t>
            </a:r>
            <a:endParaRPr lang="bg-BG" dirty="0"/>
          </a:p>
        </p:txBody>
      </p:sp>
      <p:sp>
        <p:nvSpPr>
          <p:cNvPr id="4" name="Subtit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50178" name="Picture 2" descr="http://imgsrv.kliv.com/image/kliv/UserFiles/Image/NewspaperPrintingPress.jpg"/>
          <p:cNvPicPr>
            <a:picLocks noChangeAspect="1" noChangeArrowheads="1"/>
          </p:cNvPicPr>
          <p:nvPr/>
        </p:nvPicPr>
        <p:blipFill>
          <a:blip r:embed="rId3" cstate="screen">
            <a:lum brigh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8308" y="1091832"/>
            <a:ext cx="5194280" cy="3480168"/>
          </a:xfrm>
          <a:prstGeom prst="roundRect">
            <a:avLst>
              <a:gd name="adj" fmla="val 8728"/>
            </a:avLst>
          </a:prstGeom>
          <a:noFill/>
        </p:spPr>
      </p:pic>
    </p:spTree>
    <p:extLst>
      <p:ext uri="{BB962C8B-B14F-4D97-AF65-F5344CB8AC3E}">
        <p14:creationId xmlns:p14="http://schemas.microsoft.com/office/powerpoint/2010/main" val="261677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826" name="Rectangle 2"/>
          <p:cNvSpPr>
            <a:spLocks noGrp="1" noChangeArrowheads="1"/>
          </p:cNvSpPr>
          <p:nvPr>
            <p:ph type="title"/>
          </p:nvPr>
        </p:nvSpPr>
        <p:spPr>
          <a:xfrm>
            <a:off x="733848" y="4760632"/>
            <a:ext cx="10721128" cy="8206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/>
              <a:t>Arrays: Input and Output</a:t>
            </a:r>
            <a:endParaRPr lang="bg-BG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733848" y="5617192"/>
            <a:ext cx="10721128" cy="719034"/>
          </a:xfrm>
        </p:spPr>
        <p:txBody>
          <a:bodyPr/>
          <a:lstStyle/>
          <a:p>
            <a:r>
              <a:rPr lang="en-US" dirty="0"/>
              <a:t>Reading and Printing Arrays on the </a:t>
            </a:r>
            <a:r>
              <a:rPr lang="en-US" dirty="0" smtClean="0"/>
              <a:t>Console</a:t>
            </a:r>
            <a:endParaRPr lang="en-US" dirty="0"/>
          </a:p>
        </p:txBody>
      </p:sp>
      <p:pic>
        <p:nvPicPr>
          <p:cNvPr id="57346" name="Picture 2" descr="http://www.dvision.be/Images/Cables/CABLE-467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481" t="-10062" r="-10247" b="-10692"/>
          <a:stretch>
            <a:fillRect/>
          </a:stretch>
        </p:blipFill>
        <p:spPr bwMode="auto">
          <a:xfrm>
            <a:off x="3400848" y="1281290"/>
            <a:ext cx="5387128" cy="3078358"/>
          </a:xfrm>
          <a:prstGeom prst="roundRect">
            <a:avLst>
              <a:gd name="adj" fmla="val 8594"/>
            </a:avLst>
          </a:prstGeom>
          <a:solidFill>
            <a:srgbClr val="FFFFFF"/>
          </a:solidFill>
          <a:ln>
            <a:noFill/>
          </a:ln>
          <a:effectLst/>
        </p:spPr>
      </p:pic>
      <p:pic>
        <p:nvPicPr>
          <p:cNvPr id="5" name="Picture 1" descr="C:\Trash\array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50359">
            <a:off x="430648" y="2327230"/>
            <a:ext cx="3079959" cy="986478"/>
          </a:xfrm>
          <a:prstGeom prst="rect">
            <a:avLst/>
          </a:prstGeom>
          <a:noFill/>
          <a:scene3d>
            <a:camera prst="perspectiveContrastingRightFacing"/>
            <a:lightRig rig="threePt" dir="t"/>
          </a:scene3d>
        </p:spPr>
      </p:pic>
      <p:pic>
        <p:nvPicPr>
          <p:cNvPr id="6" name="Picture 1" descr="C:\Trash\array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50359">
            <a:off x="8809191" y="2025740"/>
            <a:ext cx="3079959" cy="986478"/>
          </a:xfrm>
          <a:prstGeom prst="rect">
            <a:avLst/>
          </a:prstGeom>
          <a:noFill/>
          <a:scene3d>
            <a:camera prst="perspectiveContrastingRightFacing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141378757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7344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dirty="0"/>
              <a:t>First, read from the console the length of the array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dirty="0"/>
              <a:t>Next, create the array of given size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lang="en-US" dirty="0" smtClean="0"/>
              <a:t> and </a:t>
            </a:r>
            <a:r>
              <a:rPr lang="en-US" dirty="0"/>
              <a:t>read its </a:t>
            </a:r>
            <a:r>
              <a:rPr lang="en-US" dirty="0" smtClean="0"/>
              <a:t>elements</a:t>
            </a:r>
            <a:r>
              <a:rPr lang="en-US" dirty="0" smtClean="0"/>
              <a:t>:</a:t>
            </a:r>
          </a:p>
          <a:p>
            <a:pPr>
              <a:lnSpc>
                <a:spcPct val="100000"/>
              </a:lnSpc>
              <a:spcBef>
                <a:spcPts val="1800"/>
              </a:spcBef>
            </a:pPr>
            <a:endParaRPr lang="en-US" dirty="0"/>
          </a:p>
          <a:p>
            <a:pPr>
              <a:lnSpc>
                <a:spcPct val="100000"/>
              </a:lnSpc>
              <a:spcBef>
                <a:spcPts val="1800"/>
              </a:spcBef>
            </a:pPr>
            <a:endParaRPr lang="en-US" dirty="0" smtClean="0"/>
          </a:p>
          <a:p>
            <a:pPr>
              <a:lnSpc>
                <a:spcPct val="100000"/>
              </a:lnSpc>
              <a:spcBef>
                <a:spcPts val="1800"/>
              </a:spcBef>
            </a:pPr>
            <a:endParaRPr lang="en-US" dirty="0"/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dirty="0">
                <a:hlinkClick r:id="rId2"/>
              </a:rPr>
              <a:t>http://stackoverflow.com/questions/15220472/array-boundaries-check-optimization-in-a-for-loop</a:t>
            </a:r>
            <a:endParaRPr lang="en-US" dirty="0" smtClean="0"/>
          </a:p>
        </p:txBody>
      </p:sp>
      <p:sp>
        <p:nvSpPr>
          <p:cNvPr id="573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/>
              <a:t>Reading Arrays From the Console</a:t>
            </a:r>
            <a:endParaRPr lang="bg-BG" sz="3800" dirty="0"/>
          </a:p>
        </p:txBody>
      </p:sp>
      <p:sp>
        <p:nvSpPr>
          <p:cNvPr id="573444" name="Rectangle 4"/>
          <p:cNvSpPr>
            <a:spLocks noChangeArrowheads="1"/>
          </p:cNvSpPr>
          <p:nvPr/>
        </p:nvSpPr>
        <p:spPr bwMode="auto">
          <a:xfrm>
            <a:off x="836612" y="1828800"/>
            <a:ext cx="10458452" cy="54551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>
              <a:buClr>
                <a:srgbClr val="F2B254"/>
              </a:buClr>
              <a:buSzPct val="100000"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 = int.Parse(Console.ReadLine());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73445" name="Rectangle 5"/>
          <p:cNvSpPr>
            <a:spLocks noChangeArrowheads="1"/>
          </p:cNvSpPr>
          <p:nvPr/>
        </p:nvSpPr>
        <p:spPr bwMode="auto">
          <a:xfrm>
            <a:off x="836612" y="3200400"/>
            <a:ext cx="10458452" cy="214595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>
              <a:buClr>
                <a:srgbClr val="F2B254"/>
              </a:buClr>
              <a:buSzPct val="10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int[] arr = new int[n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];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buClr>
                <a:srgbClr val="F2B254"/>
              </a:buClr>
              <a:buSzPct val="10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(int 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 = 0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 &lt; n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i++)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arr[i] = int.Parse(Console.ReadLine());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38513859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7344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dirty="0" smtClean="0"/>
              <a:t>We can also read all array values separated by a space</a:t>
            </a:r>
          </a:p>
          <a:p>
            <a:pPr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endParaRPr lang="en-US" dirty="0" smtClean="0"/>
          </a:p>
          <a:p>
            <a:pPr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endParaRPr lang="en-US" dirty="0" smtClean="0"/>
          </a:p>
          <a:p>
            <a:pPr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r>
              <a:rPr lang="en-US" dirty="0" smtClean="0"/>
              <a:t>Or even write the above at a single line:</a:t>
            </a:r>
            <a:endParaRPr lang="bg-BG" dirty="0"/>
          </a:p>
        </p:txBody>
      </p:sp>
      <p:sp>
        <p:nvSpPr>
          <p:cNvPr id="573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/>
              <a:t>Reading </a:t>
            </a:r>
            <a:r>
              <a:rPr lang="en-US" sz="3800" dirty="0" smtClean="0"/>
              <a:t>Array Values at a Single Line</a:t>
            </a:r>
            <a:endParaRPr lang="bg-BG" sz="3800" dirty="0"/>
          </a:p>
        </p:txBody>
      </p:sp>
      <p:sp>
        <p:nvSpPr>
          <p:cNvPr id="573445" name="Rectangle 5"/>
          <p:cNvSpPr>
            <a:spLocks noChangeArrowheads="1"/>
          </p:cNvSpPr>
          <p:nvPr/>
        </p:nvSpPr>
        <p:spPr bwMode="auto">
          <a:xfrm>
            <a:off x="836612" y="1885949"/>
            <a:ext cx="10458452" cy="283845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>
              <a:buClr>
                <a:srgbClr val="F2B254"/>
              </a:buClr>
              <a:buSzPct val="10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values = Console.ReadLine();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25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[] items = values.Split(' ');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25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[] arr = new int[items.Length];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25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(int i = 0; i &lt; items.Length; i++)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25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endParaRPr lang="en-US" sz="25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buClr>
                <a:srgbClr val="F2B254"/>
              </a:buClr>
              <a:buSzPct val="100000"/>
            </a:pPr>
            <a:r>
              <a:rPr lang="en-US" sz="25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arr[i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 = int.Parse(items[i]);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25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5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836612" y="5531375"/>
            <a:ext cx="10458452" cy="94562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>
              <a:buClr>
                <a:srgbClr val="F2B254"/>
              </a:buClr>
              <a:buSzPct val="10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int[] arr = Console.ReadLine().Split(' </a:t>
            </a:r>
            <a:r>
              <a:rPr lang="en-US" sz="25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5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.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Select(int.Parse).ToArray();</a:t>
            </a:r>
          </a:p>
        </p:txBody>
      </p:sp>
    </p:spTree>
    <p:extLst>
      <p:ext uri="{BB962C8B-B14F-4D97-AF65-F5344CB8AC3E}">
        <p14:creationId xmlns:p14="http://schemas.microsoft.com/office/powerpoint/2010/main" val="3736338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Printing Arrays on the Console</a:t>
            </a:r>
            <a:endParaRPr lang="bg-BG" dirty="0"/>
          </a:p>
        </p:txBody>
      </p:sp>
      <p:sp>
        <p:nvSpPr>
          <p:cNvPr id="55091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sz="3200" dirty="0"/>
              <a:t>Process all elements of the array</a:t>
            </a:r>
          </a:p>
          <a:p>
            <a:pPr lvl="1">
              <a:lnSpc>
                <a:spcPct val="100000"/>
              </a:lnSpc>
            </a:pPr>
            <a:r>
              <a:rPr lang="en-US" sz="3000" dirty="0"/>
              <a:t>Print each element to the console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Separate elements with white space or a new line</a:t>
            </a: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858839" y="3124200"/>
            <a:ext cx="10493374" cy="325395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string[] array = {"one", "two", "three"};</a:t>
            </a:r>
          </a:p>
          <a:p>
            <a:pPr>
              <a:spcBef>
                <a:spcPts val="1200"/>
              </a:spcBef>
              <a:buClr>
                <a:srgbClr val="F2B254"/>
              </a:buClr>
              <a:buSzPct val="10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Process all elements of the array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(int index = 0; index &lt; array.Length; index++)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// Print each element on a separate line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Console.WriteLine(element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[{0}] = {1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}",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index, array[index]);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096556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Printing </a:t>
            </a:r>
            <a:r>
              <a:rPr lang="en-US" dirty="0" smtClean="0"/>
              <a:t>with </a:t>
            </a:r>
            <a:r>
              <a:rPr lang="en-US" noProof="1" smtClean="0"/>
              <a:t>String.Join(…) / ForEach(…)</a:t>
            </a:r>
            <a:endParaRPr lang="en-US" noProof="1"/>
          </a:p>
        </p:txBody>
      </p:sp>
      <p:sp>
        <p:nvSpPr>
          <p:cNvPr id="55091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Use </a:t>
            </a: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string.Join(separator,</a:t>
            </a: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collection)</a:t>
            </a:r>
            <a:r>
              <a:rPr lang="en-US" sz="3200" dirty="0" smtClean="0"/>
              <a:t> to print an array:</a:t>
            </a:r>
          </a:p>
          <a:p>
            <a:pPr>
              <a:lnSpc>
                <a:spcPct val="100000"/>
              </a:lnSpc>
            </a:pPr>
            <a:endParaRPr lang="en-US" sz="3200" dirty="0"/>
          </a:p>
          <a:p>
            <a:pPr>
              <a:lnSpc>
                <a:spcPct val="100000"/>
              </a:lnSpc>
            </a:pPr>
            <a:endParaRPr lang="en-US" sz="3200" dirty="0" smtClean="0"/>
          </a:p>
          <a:p>
            <a:pPr>
              <a:lnSpc>
                <a:spcPct val="100000"/>
              </a:lnSpc>
            </a:pPr>
            <a:endParaRPr lang="en-US" sz="3200" dirty="0"/>
          </a:p>
          <a:p>
            <a:pPr>
              <a:lnSpc>
                <a:spcPct val="100000"/>
              </a:lnSpc>
            </a:pPr>
            <a:endParaRPr lang="en-US" sz="3200" dirty="0" smtClean="0"/>
          </a:p>
          <a:p>
            <a:pPr>
              <a:lnSpc>
                <a:spcPct val="100000"/>
              </a:lnSpc>
            </a:pPr>
            <a:r>
              <a:rPr lang="en-US" sz="3200" dirty="0" smtClean="0"/>
              <a:t>Or use the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functional-style</a:t>
            </a:r>
            <a:r>
              <a:rPr lang="en-US" sz="3200" dirty="0" smtClean="0"/>
              <a:t> </a:t>
            </a:r>
            <a:r>
              <a:rPr lang="en-US" sz="3200" dirty="0" smtClean="0"/>
              <a:t>for-each (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Don’t do it</a:t>
            </a:r>
            <a:r>
              <a:rPr lang="en-US" sz="3200" dirty="0" smtClean="0"/>
              <a:t>):</a:t>
            </a:r>
            <a:endParaRPr lang="en-US" sz="3200" dirty="0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677005" y="2046534"/>
            <a:ext cx="10805999" cy="199206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int[] arr = { 1, 2,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Console.WriteLine(string.Join(", ", arr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));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1, 2, 3</a:t>
            </a:r>
          </a:p>
          <a:p>
            <a:pPr>
              <a:buClr>
                <a:srgbClr val="F2B254"/>
              </a:buClr>
              <a:buSzPct val="100000"/>
            </a:pP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string[] strings = { "one", "two", "three" };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Console.WriteLine(string.Join("-", strings));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one-two-three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673140" y="5135730"/>
            <a:ext cx="10805999" cy="88407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int[] arr = { 1, 2, 3 };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arr.ToList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().ForEach(a =&gt; Console.WriteLine(a));</a:t>
            </a:r>
          </a:p>
        </p:txBody>
      </p:sp>
    </p:spTree>
    <p:extLst>
      <p:ext uri="{BB962C8B-B14F-4D97-AF65-F5344CB8AC3E}">
        <p14:creationId xmlns:p14="http://schemas.microsoft.com/office/powerpoint/2010/main" val="3854756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53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235531" y="1143000"/>
            <a:ext cx="7704137" cy="9868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Printing </a:t>
            </a:r>
            <a:r>
              <a:rPr lang="en-US" dirty="0" smtClean="0"/>
              <a:t>Arrays</a:t>
            </a:r>
            <a:endParaRPr lang="bg-BG" dirty="0"/>
          </a:p>
        </p:txBody>
      </p:sp>
      <p:sp>
        <p:nvSpPr>
          <p:cNvPr id="4" name="Subtitle 2"/>
          <p:cNvSpPr>
            <a:spLocks noGrp="1"/>
          </p:cNvSpPr>
          <p:nvPr>
            <p:ph type="subTitle" idx="1"/>
          </p:nvPr>
        </p:nvSpPr>
        <p:spPr>
          <a:xfrm>
            <a:off x="1979612" y="2186664"/>
            <a:ext cx="8229600" cy="719034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50178" name="Picture 2" descr="http://imgsrv.kliv.com/image/kliv/UserFiles/Image/NewspaperPrintingPress.jpg"/>
          <p:cNvPicPr>
            <a:picLocks noChangeAspect="1" noChangeArrowheads="1"/>
          </p:cNvPicPr>
          <p:nvPr/>
        </p:nvPicPr>
        <p:blipFill>
          <a:blip r:embed="rId3" cstate="screen">
            <a:lum brigh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8412" y="3230213"/>
            <a:ext cx="4572000" cy="3063240"/>
          </a:xfrm>
          <a:prstGeom prst="roundRect">
            <a:avLst>
              <a:gd name="adj" fmla="val 8728"/>
            </a:avLst>
          </a:prstGeom>
          <a:noFill/>
        </p:spPr>
      </p:pic>
    </p:spTree>
    <p:extLst>
      <p:ext uri="{BB962C8B-B14F-4D97-AF65-F5344CB8AC3E}">
        <p14:creationId xmlns:p14="http://schemas.microsoft.com/office/powerpoint/2010/main" val="28130195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59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208213" y="943904"/>
            <a:ext cx="7772401" cy="1900896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Processing </a:t>
            </a:r>
            <a:r>
              <a:rPr lang="en-US" dirty="0" smtClean="0"/>
              <a:t>Array Elements </a:t>
            </a:r>
            <a:r>
              <a:rPr lang="en-US" dirty="0"/>
              <a:t>Using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for</a:t>
            </a:r>
            <a:r>
              <a:rPr lang="en-US" dirty="0" smtClean="0"/>
              <a:t> and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foreach</a:t>
            </a:r>
            <a:endParaRPr lang="en-US" noProof="1"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48129" name="Picture 1" descr="C:\Trash\spirals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8439" y="3276600"/>
            <a:ext cx="4225308" cy="2971800"/>
          </a:xfrm>
          <a:prstGeom prst="rect">
            <a:avLst/>
          </a:prstGeom>
          <a:noFill/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410674091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 of Contents</a:t>
            </a:r>
            <a:endParaRPr lang="bg-BG" dirty="0"/>
          </a:p>
        </p:txBody>
      </p:sp>
      <p:sp>
        <p:nvSpPr>
          <p:cNvPr id="42393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447675" indent="-447675">
              <a:lnSpc>
                <a:spcPct val="110000"/>
              </a:lnSpc>
              <a:buFont typeface="+mj-lt"/>
              <a:buAutoNum type="arabicPeriod"/>
            </a:pPr>
            <a:r>
              <a:rPr lang="en-US" dirty="0"/>
              <a:t>Declaring and </a:t>
            </a:r>
            <a:r>
              <a:rPr lang="en-US" dirty="0" smtClean="0"/>
              <a:t>Creating Arrays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marL="447675" indent="-447675">
              <a:lnSpc>
                <a:spcPct val="110000"/>
              </a:lnSpc>
              <a:buFont typeface="+mj-lt"/>
              <a:buAutoNum type="arabicPeriod"/>
            </a:pPr>
            <a:r>
              <a:rPr lang="en-US" dirty="0"/>
              <a:t>Accessing Array Elements</a:t>
            </a:r>
          </a:p>
          <a:p>
            <a:pPr marL="447675" indent="-447675">
              <a:lnSpc>
                <a:spcPct val="110000"/>
              </a:lnSpc>
              <a:buFont typeface="+mj-lt"/>
              <a:buAutoNum type="arabicPeriod"/>
            </a:pPr>
            <a:r>
              <a:rPr lang="en-US" dirty="0" smtClean="0"/>
              <a:t>Reading and Printing Arrays at the Console</a:t>
            </a:r>
            <a:endParaRPr lang="en-US" dirty="0"/>
          </a:p>
          <a:p>
            <a:pPr marL="447675" indent="-447675">
              <a:lnSpc>
                <a:spcPct val="110000"/>
              </a:lnSpc>
              <a:buFont typeface="+mj-lt"/>
              <a:buAutoNum type="arabicPeriod"/>
            </a:pPr>
            <a:r>
              <a:rPr lang="en-US" dirty="0"/>
              <a:t>Iterating </a:t>
            </a:r>
            <a:r>
              <a:rPr lang="en-US" dirty="0" smtClean="0"/>
              <a:t>over Arrays Using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for</a:t>
            </a:r>
            <a:r>
              <a:rPr lang="en-US" dirty="0" smtClean="0"/>
              <a:t> and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foreach</a:t>
            </a:r>
          </a:p>
          <a:p>
            <a:pPr marL="447675" indent="-447675">
              <a:lnSpc>
                <a:spcPct val="110000"/>
              </a:lnSpc>
              <a:buFont typeface="+mj-lt"/>
              <a:buAutoNum type="arabicPeriod"/>
            </a:pPr>
            <a:r>
              <a:rPr lang="en-US" dirty="0" smtClean="0"/>
              <a:t>Resizable Arrays: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List&lt;T&gt;</a:t>
            </a:r>
          </a:p>
          <a:p>
            <a:pPr marL="447675" indent="-447675">
              <a:lnSpc>
                <a:spcPct val="110000"/>
              </a:lnSpc>
              <a:buFont typeface="+mj-lt"/>
              <a:buAutoNum type="arabicPeriod"/>
            </a:pPr>
            <a:r>
              <a:rPr lang="en-US" dirty="0" smtClean="0"/>
              <a:t>Other Structures</a:t>
            </a:r>
            <a:r>
              <a:rPr lang="bg-BG" dirty="0" smtClean="0"/>
              <a:t>:</a:t>
            </a:r>
            <a:r>
              <a:rPr lang="en-US" dirty="0" smtClean="0"/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Stack&lt;T&gt;</a:t>
            </a:r>
            <a:r>
              <a:rPr lang="en-US" dirty="0" smtClean="0"/>
              <a:t> and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Queue&lt;T&gt;</a:t>
            </a:r>
          </a:p>
          <a:p>
            <a:pPr marL="447675" indent="-447675">
              <a:lnSpc>
                <a:spcPct val="110000"/>
              </a:lnSpc>
              <a:buFont typeface="+mj-lt"/>
              <a:buAutoNum type="arabicPeriod"/>
            </a:pPr>
            <a:r>
              <a:rPr lang="en-US" dirty="0"/>
              <a:t>LINQ Extension </a:t>
            </a:r>
            <a:r>
              <a:rPr lang="en-US" dirty="0" smtClean="0"/>
              <a:t>Methods for Collections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042108" y="2971800"/>
            <a:ext cx="2462505" cy="3175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44265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9664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Use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for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loop to process an array when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 smtClean="0"/>
              <a:t>Need </a:t>
            </a:r>
            <a:r>
              <a:rPr lang="en-US" dirty="0"/>
              <a:t>to keep track of the index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Processing is not strictly </a:t>
            </a:r>
            <a:r>
              <a:rPr lang="en-US" dirty="0" smtClean="0"/>
              <a:t>sequential from </a:t>
            </a:r>
            <a:r>
              <a:rPr lang="en-US" dirty="0"/>
              <a:t>the first to the </a:t>
            </a:r>
            <a:r>
              <a:rPr lang="en-US" dirty="0" smtClean="0"/>
              <a:t>last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In </a:t>
            </a:r>
            <a:r>
              <a:rPr lang="en-US" dirty="0" smtClean="0"/>
              <a:t>the loop </a:t>
            </a:r>
            <a:r>
              <a:rPr lang="en-US" dirty="0"/>
              <a:t>body use the element </a:t>
            </a:r>
            <a:r>
              <a:rPr lang="en-US" dirty="0" smtClean="0"/>
              <a:t>at the loop </a:t>
            </a:r>
            <a:r>
              <a:rPr lang="en-US" dirty="0"/>
              <a:t>index (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array[index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]</a:t>
            </a:r>
            <a:r>
              <a:rPr lang="en-US" dirty="0" smtClean="0"/>
              <a:t>):</a:t>
            </a:r>
            <a:endParaRPr lang="bg-BG" dirty="0"/>
          </a:p>
        </p:txBody>
      </p:sp>
      <p:sp>
        <p:nvSpPr>
          <p:cNvPr id="49664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Processing Arrays: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nsolas" pitchFamily="49" charset="0"/>
                <a:cs typeface="Consolas" pitchFamily="49" charset="0"/>
              </a:rPr>
              <a:t>for</a:t>
            </a:r>
            <a:r>
              <a:rPr lang="en-US" dirty="0">
                <a:solidFill>
                  <a:schemeClr val="hlink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en-US" dirty="0"/>
              <a:t>Statement</a:t>
            </a:r>
            <a:endParaRPr lang="bg-BG" dirty="0"/>
          </a:p>
        </p:txBody>
      </p:sp>
      <p:sp>
        <p:nvSpPr>
          <p:cNvPr id="496644" name="Rectangle 4"/>
          <p:cNvSpPr>
            <a:spLocks noChangeArrowheads="1"/>
          </p:cNvSpPr>
          <p:nvPr/>
        </p:nvSpPr>
        <p:spPr bwMode="auto">
          <a:xfrm>
            <a:off x="1139827" y="4549466"/>
            <a:ext cx="9907586" cy="162273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(int index = 0; index &lt; array.Length; index++)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squares[index] = array[index] * array[index];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877685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50073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Printing array of integers in reversed order:</a:t>
            </a: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3000" dirty="0" smtClean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30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3000" dirty="0"/>
          </a:p>
          <a:p>
            <a:pPr marL="301752">
              <a:lnSpc>
                <a:spcPct val="100000"/>
              </a:lnSpc>
              <a:spcBef>
                <a:spcPts val="1400"/>
              </a:spcBef>
            </a:pPr>
            <a:r>
              <a:rPr lang="en-US" dirty="0" smtClean="0"/>
              <a:t>Initialize </a:t>
            </a:r>
            <a:r>
              <a:rPr lang="en-US" dirty="0" smtClean="0"/>
              <a:t>array </a:t>
            </a:r>
            <a:r>
              <a:rPr lang="en-US" dirty="0"/>
              <a:t>elements with their </a:t>
            </a:r>
            <a:r>
              <a:rPr lang="en-US" dirty="0" smtClean="0"/>
              <a:t>index:</a:t>
            </a:r>
            <a:endParaRPr lang="bg-BG" dirty="0">
              <a:latin typeface="Courier New" pitchFamily="49" charset="0"/>
            </a:endParaRPr>
          </a:p>
        </p:txBody>
      </p:sp>
      <p:sp>
        <p:nvSpPr>
          <p:cNvPr id="50073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900" dirty="0"/>
              <a:t>Processing Arrays </a:t>
            </a:r>
            <a:r>
              <a:rPr lang="en-US" sz="3900" dirty="0" smtClean="0"/>
              <a:t>Using </a:t>
            </a:r>
            <a:r>
              <a:rPr lang="en-US" sz="3900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for</a:t>
            </a:r>
            <a:r>
              <a:rPr lang="en-US" sz="3900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900" dirty="0"/>
              <a:t>Loop – Examples</a:t>
            </a:r>
            <a:endParaRPr lang="bg-BG" sz="3900" dirty="0"/>
          </a:p>
        </p:txBody>
      </p:sp>
      <p:sp>
        <p:nvSpPr>
          <p:cNvPr id="500742" name="Rectangle 6"/>
          <p:cNvSpPr>
            <a:spLocks noChangeArrowheads="1"/>
          </p:cNvSpPr>
          <p:nvPr/>
        </p:nvSpPr>
        <p:spPr bwMode="auto">
          <a:xfrm>
            <a:off x="912812" y="1763331"/>
            <a:ext cx="10363200" cy="236139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>
              <a:buClr>
                <a:srgbClr val="F2B254"/>
              </a:buClr>
              <a:buSzPct val="10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int[] arr = new int[] {1, 2, 3, 4, 5};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(int i = array.Length - 1; i &gt;= 0; i-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-)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Console.Write(array[i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 + "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buClr>
                <a:srgbClr val="F2B254"/>
              </a:buClr>
              <a:buSzPct val="10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Result: 5 4 3 2 1</a:t>
            </a:r>
          </a:p>
        </p:txBody>
      </p:sp>
      <p:sp>
        <p:nvSpPr>
          <p:cNvPr id="500743" name="Rectangle 7"/>
          <p:cNvSpPr>
            <a:spLocks noChangeArrowheads="1"/>
          </p:cNvSpPr>
          <p:nvPr/>
        </p:nvSpPr>
        <p:spPr bwMode="auto">
          <a:xfrm>
            <a:off x="912812" y="4840311"/>
            <a:ext cx="10363200" cy="162273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(int index = 0; index &lt; array.Length; index++)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array[index] = index;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98093668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6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Processing </a:t>
            </a:r>
            <a:r>
              <a:rPr lang="en-US" dirty="0" smtClean="0"/>
              <a:t>Arrays: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foreach</a:t>
            </a:r>
            <a:endParaRPr lang="bg-BG" dirty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9766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How the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foreach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loop </a:t>
            </a:r>
            <a:r>
              <a:rPr lang="en-US" dirty="0"/>
              <a:t>works?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type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– the type of the element</a:t>
            </a:r>
          </a:p>
          <a:p>
            <a:pPr lvl="1">
              <a:lnSpc>
                <a:spcPct val="100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value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– local name of </a:t>
            </a:r>
            <a:r>
              <a:rPr lang="en-US" dirty="0" smtClean="0"/>
              <a:t>a variable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collection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cs typeface="Consolas" pitchFamily="49" charset="0"/>
              </a:rPr>
              <a:t> </a:t>
            </a:r>
            <a:r>
              <a:rPr lang="en-US" dirty="0" smtClean="0"/>
              <a:t>– the collection/array to iterate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Used when no indexing is needed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All elements are accessed </a:t>
            </a:r>
            <a:r>
              <a:rPr lang="en-US" dirty="0" smtClean="0"/>
              <a:t>sequentially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/>
              <a:t>Elements can not be modified (read only)</a:t>
            </a:r>
          </a:p>
        </p:txBody>
      </p:sp>
      <p:sp>
        <p:nvSpPr>
          <p:cNvPr id="497669" name="Rectangle 5"/>
          <p:cNvSpPr>
            <a:spLocks noChangeArrowheads="1"/>
          </p:cNvSpPr>
          <p:nvPr/>
        </p:nvSpPr>
        <p:spPr bwMode="auto">
          <a:xfrm>
            <a:off x="836612" y="1847462"/>
            <a:ext cx="10515600" cy="51473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foreach (type value in collection)</a:t>
            </a:r>
          </a:p>
        </p:txBody>
      </p:sp>
      <p:pic>
        <p:nvPicPr>
          <p:cNvPr id="44034" name="Picture 2" descr="http://www.ffcommunity.com/images/stamps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7212" y="3581400"/>
            <a:ext cx="2043000" cy="2635840"/>
          </a:xfrm>
          <a:prstGeom prst="roundRect">
            <a:avLst>
              <a:gd name="adj" fmla="val 2735"/>
            </a:avLst>
          </a:prstGeom>
          <a:noFill/>
          <a:effectLst/>
        </p:spPr>
      </p:pic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36144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50176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Print all elements of a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string[]</a:t>
            </a:r>
            <a:r>
              <a:rPr lang="en-US" dirty="0" smtClean="0"/>
              <a:t> array:</a:t>
            </a:r>
            <a:endParaRPr lang="bg-BG" dirty="0"/>
          </a:p>
        </p:txBody>
      </p:sp>
      <p:sp>
        <p:nvSpPr>
          <p:cNvPr id="50176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Processing Arrays</a:t>
            </a:r>
            <a:r>
              <a:rPr lang="en-US" noProof="1"/>
              <a:t> </a:t>
            </a:r>
            <a:r>
              <a:rPr lang="en-US" noProof="1" smtClean="0"/>
              <a:t>Using </a:t>
            </a:r>
            <a:r>
              <a:rPr lang="en-US" noProof="1"/>
              <a:t>foreach – Example</a:t>
            </a:r>
          </a:p>
        </p:txBody>
      </p:sp>
      <p:sp>
        <p:nvSpPr>
          <p:cNvPr id="501764" name="Rectangle 4"/>
          <p:cNvSpPr>
            <a:spLocks noChangeArrowheads="1"/>
          </p:cNvSpPr>
          <p:nvPr/>
        </p:nvSpPr>
        <p:spPr bwMode="auto">
          <a:xfrm>
            <a:off x="989012" y="1981200"/>
            <a:ext cx="10210800" cy="436194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string[] capitals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"Sofia",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"Washington",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"London",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"Paris"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};</a:t>
            </a:r>
          </a:p>
          <a:p>
            <a:pPr>
              <a:spcBef>
                <a:spcPts val="1200"/>
              </a:spcBef>
              <a:buClr>
                <a:srgbClr val="F2B254"/>
              </a:buClr>
              <a:buSzPct val="10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foreach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(string capital in capitals)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Console.WriteLine(capital);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53388848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61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606344" y="4578286"/>
            <a:ext cx="6985000" cy="9868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Processing Arrays</a:t>
            </a:r>
            <a:endParaRPr lang="bg-BG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1979612" y="5605566"/>
            <a:ext cx="8229600" cy="719034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41986" name="Picture 2" descr="http://www.richardscompany.com/food_processing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2212" y="990600"/>
            <a:ext cx="4724400" cy="3358578"/>
          </a:xfrm>
          <a:prstGeom prst="roundRect">
            <a:avLst>
              <a:gd name="adj" fmla="val 5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98238903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Static Methods in the Array Class</a:t>
            </a:r>
            <a:endParaRPr lang="bg-BG" dirty="0"/>
          </a:p>
        </p:txBody>
      </p:sp>
      <p:sp>
        <p:nvSpPr>
          <p:cNvPr id="42905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b="1" strike="sngStrike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Array.Clear(arr,</a:t>
            </a:r>
            <a:r>
              <a:rPr lang="en-US" b="1" strike="sngStrike" noProof="1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b="1" strike="sngStrike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index,</a:t>
            </a:r>
            <a:r>
              <a:rPr lang="en-US" b="1" strike="sngStrike" noProof="1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b="1" strike="sngStrike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length)</a:t>
            </a:r>
            <a:r>
              <a:rPr lang="en-US" strike="sngStrike" dirty="0" smtClean="0"/>
              <a:t> – deletes all elements</a:t>
            </a:r>
            <a:endParaRPr lang="en-US" strike="sngStrike" dirty="0" smtClean="0"/>
          </a:p>
          <a:p>
            <a:pPr>
              <a:lnSpc>
                <a:spcPct val="100000"/>
              </a:lnSpc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Array.ConvertAll(arr,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convertFunction)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Converts </a:t>
            </a:r>
            <a:r>
              <a:rPr lang="en-US" dirty="0"/>
              <a:t>an array of one type to an array of another </a:t>
            </a:r>
            <a:r>
              <a:rPr lang="en-US" dirty="0" smtClean="0"/>
              <a:t>type</a:t>
            </a:r>
            <a:endParaRPr lang="en-US" dirty="0"/>
          </a:p>
          <a:p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Array.IndexOf(arr,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item)</a:t>
            </a:r>
          </a:p>
          <a:p>
            <a:pPr lvl="1"/>
            <a:r>
              <a:rPr lang="en-US" dirty="0" smtClean="0"/>
              <a:t>Finds an item in array (returns the first occurrence index or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-1</a:t>
            </a:r>
            <a:r>
              <a:rPr lang="en-US" dirty="0" smtClean="0"/>
              <a:t>)</a:t>
            </a:r>
          </a:p>
          <a:p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Array.Reverse()</a:t>
            </a:r>
            <a:r>
              <a:rPr lang="en-US" dirty="0"/>
              <a:t> – </a:t>
            </a:r>
            <a:r>
              <a:rPr lang="en-US" dirty="0" smtClean="0"/>
              <a:t>reverses the elements order</a:t>
            </a:r>
            <a:endParaRPr lang="en-US" b="1" noProof="1" smtClean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Array.Sort()</a:t>
            </a:r>
            <a:r>
              <a:rPr lang="en-US" dirty="0"/>
              <a:t> – </a:t>
            </a:r>
            <a:r>
              <a:rPr lang="en-US" dirty="0" smtClean="0"/>
              <a:t>sorts an array in increasing order</a:t>
            </a:r>
            <a:endParaRPr lang="en-US" b="1" noProof="1" smtClean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6892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53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054226" y="1295400"/>
            <a:ext cx="7704137" cy="941082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/>
              <a:t>Array Static Methods</a:t>
            </a:r>
            <a:endParaRPr lang="bg-BG" dirty="0"/>
          </a:p>
        </p:txBody>
      </p:sp>
      <p:sp>
        <p:nvSpPr>
          <p:cNvPr id="4" name="Subtitle 2"/>
          <p:cNvSpPr>
            <a:spLocks noGrp="1"/>
          </p:cNvSpPr>
          <p:nvPr>
            <p:ph type="subTitle" idx="1"/>
          </p:nvPr>
        </p:nvSpPr>
        <p:spPr>
          <a:xfrm>
            <a:off x="1827212" y="2261882"/>
            <a:ext cx="8229600" cy="719034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grpSp>
        <p:nvGrpSpPr>
          <p:cNvPr id="2" name="Group 1"/>
          <p:cNvGrpSpPr/>
          <p:nvPr/>
        </p:nvGrpSpPr>
        <p:grpSpPr>
          <a:xfrm>
            <a:off x="1751012" y="3252482"/>
            <a:ext cx="8382000" cy="2895600"/>
            <a:chOff x="1751012" y="3429000"/>
            <a:chExt cx="8382000" cy="2895600"/>
          </a:xfrm>
        </p:grpSpPr>
        <p:pic>
          <p:nvPicPr>
            <p:cNvPr id="1026" name="Picture 2" descr="http://www.iconshock.com/img_jpg/FUTUREXP/3d_graphics/jpg/256/sequence_icon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51012" y="3429000"/>
              <a:ext cx="2895600" cy="2895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2" descr="http://www.iconshock.com/img_jpg/FUTUREXP/3d_graphics/jpg/256/sequence_icon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94212" y="3429000"/>
              <a:ext cx="2895600" cy="2895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2" descr="http://www.iconshock.com/img_jpg/FUTUREXP/3d_graphics/jpg/256/sequence_icon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37412" y="3429000"/>
              <a:ext cx="2895600" cy="2895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7972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5562600"/>
            <a:ext cx="8938472" cy="820600"/>
          </a:xfrm>
        </p:spPr>
        <p:txBody>
          <a:bodyPr/>
          <a:lstStyle/>
          <a:p>
            <a:r>
              <a:rPr lang="en-US" dirty="0" smtClean="0"/>
              <a:t>Exercises in Class</a:t>
            </a:r>
            <a:endParaRPr lang="en-US" dirty="0"/>
          </a:p>
        </p:txBody>
      </p:sp>
      <p:pic>
        <p:nvPicPr>
          <p:cNvPr id="1028" name="Picture 4" descr="https://lh5.googleusercontent.com/-hEKQOWAu9VU/U4Ru_nV7_PI/AAAAAAAAIH8/EwutAZyzJA8/w1044-h587-no/DSC0668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7484" y="1143000"/>
            <a:ext cx="7215928" cy="4057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2331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85370" y="4040416"/>
            <a:ext cx="5276242" cy="820600"/>
          </a:xfrm>
        </p:spPr>
        <p:txBody>
          <a:bodyPr/>
          <a:lstStyle/>
          <a:p>
            <a:r>
              <a:rPr lang="en-US" dirty="0" smtClean="0"/>
              <a:t>Resizable Arrays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85370" y="4861016"/>
            <a:ext cx="5276242" cy="689410"/>
          </a:xfrm>
        </p:spPr>
        <p:txBody>
          <a:bodyPr/>
          <a:lstStyle/>
          <a:p>
            <a:r>
              <a:rPr lang="en-US" b="1" dirty="0" smtClean="0">
                <a:latin typeface="Consolas" pitchFamily="49" charset="0"/>
                <a:cs typeface="Consolas" pitchFamily="49" charset="0"/>
              </a:rPr>
              <a:t>List&lt;T&gt;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5370" y="1813017"/>
            <a:ext cx="5276242" cy="1952625"/>
          </a:xfrm>
          <a:prstGeom prst="rect">
            <a:avLst/>
          </a:prstGeom>
          <a:noFill/>
          <a:ln>
            <a:noFill/>
          </a:ln>
          <a:effectLst>
            <a:glow rad="101600">
              <a:schemeClr val="accent4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029816" y="2555404"/>
            <a:ext cx="3978183" cy="2341009"/>
          </a:xfrm>
          <a:prstGeom prst="roundRect">
            <a:avLst>
              <a:gd name="adj" fmla="val 9045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27172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List&lt;T&gt; </a:t>
            </a:r>
            <a:r>
              <a:rPr lang="en-US" dirty="0" smtClean="0"/>
              <a:t>– array that can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resize dynamically</a:t>
            </a:r>
          </a:p>
          <a:p>
            <a:pPr marL="520700" lvl="1" indent="-241300">
              <a:lnSpc>
                <a:spcPct val="100000"/>
              </a:lnSpc>
            </a:pPr>
            <a:r>
              <a:rPr lang="en-US" dirty="0" smtClean="0"/>
              <a:t>Can add / remove / insert elements</a:t>
            </a:r>
            <a:endParaRPr lang="en-US" dirty="0"/>
          </a:p>
          <a:p>
            <a:pPr marL="520700" lvl="1" indent="-241300">
              <a:lnSpc>
                <a:spcPct val="100000"/>
              </a:lnSpc>
            </a:pPr>
            <a:r>
              <a:rPr lang="en-US" dirty="0" smtClean="0"/>
              <a:t>Also provides indexed access with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[]</a:t>
            </a:r>
            <a:r>
              <a:rPr lang="en-US" dirty="0" smtClean="0"/>
              <a:t> (like arrays)</a:t>
            </a:r>
          </a:p>
          <a:p>
            <a:pPr marL="520700" lvl="1" indent="-241300">
              <a:lnSpc>
                <a:spcPct val="100000"/>
              </a:lnSpc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T</a:t>
            </a:r>
            <a:r>
              <a:rPr lang="en-US" dirty="0" smtClean="0"/>
              <a:t> is the type for the list elements</a:t>
            </a:r>
          </a:p>
          <a:p>
            <a:pPr marL="812800" lvl="2" indent="-241300">
              <a:lnSpc>
                <a:spcPct val="100000"/>
              </a:lnSpc>
            </a:pPr>
            <a:r>
              <a:rPr lang="en-US" dirty="0" smtClean="0"/>
              <a:t>E.g.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List&lt;int&gt;</a:t>
            </a:r>
            <a:r>
              <a:rPr lang="en-US" dirty="0" smtClean="0"/>
              <a:t> will hold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integers,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List&lt;object&gt;</a:t>
            </a:r>
            <a:r>
              <a:rPr lang="en-US" dirty="0" smtClean="0"/>
              <a:t> will hold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objects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Basic properties</a:t>
            </a:r>
          </a:p>
          <a:p>
            <a:pPr marL="520700" lvl="1" indent="-241300">
              <a:lnSpc>
                <a:spcPct val="100000"/>
              </a:lnSpc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Count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+mj-lt"/>
                <a:cs typeface="Consolas" pitchFamily="49" charset="0"/>
              </a:rPr>
              <a:t> </a:t>
            </a:r>
            <a:r>
              <a:rPr lang="en-US" dirty="0"/>
              <a:t>– returns the current size of the </a:t>
            </a:r>
            <a:r>
              <a:rPr lang="en-US" dirty="0" smtClean="0"/>
              <a:t>list</a:t>
            </a:r>
          </a:p>
          <a:p>
            <a:pPr marL="520700" lvl="1" indent="-241300">
              <a:lnSpc>
                <a:spcPct val="100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Capacity</a:t>
            </a:r>
            <a:r>
              <a:rPr lang="en-US" dirty="0" smtClean="0">
                <a:solidFill>
                  <a:srgbClr val="EBFFD2"/>
                </a:solidFill>
              </a:rPr>
              <a:t> – </a:t>
            </a:r>
            <a:r>
              <a:rPr lang="en-US" dirty="0" smtClean="0"/>
              <a:t>returns the current capacity of the list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Lists (Resizable Arrays)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5014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43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89011" y="1299504"/>
            <a:ext cx="5543550" cy="1900896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Declaring and </a:t>
            </a:r>
            <a:r>
              <a:rPr lang="en-US" dirty="0" smtClean="0"/>
              <a:t>Creating Arrays </a:t>
            </a:r>
            <a:endParaRPr lang="en-US" dirty="0"/>
          </a:p>
        </p:txBody>
      </p:sp>
      <p:pic>
        <p:nvPicPr>
          <p:cNvPr id="68610" name="Picture 2" descr="http://www.siwc.in/glassesrow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8812" y="685800"/>
            <a:ext cx="2590800" cy="5562600"/>
          </a:xfrm>
          <a:prstGeom prst="roundRect">
            <a:avLst>
              <a:gd name="adj" fmla="val 22417"/>
            </a:avLst>
          </a:prstGeom>
          <a:noFill/>
        </p:spPr>
      </p:pic>
      <p:pic>
        <p:nvPicPr>
          <p:cNvPr id="4" name="Picture 1" descr="C:\Trash\array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50359">
            <a:off x="1128325" y="3800554"/>
            <a:ext cx="5897002" cy="1972210"/>
          </a:xfrm>
          <a:prstGeom prst="rect">
            <a:avLst/>
          </a:prstGeom>
          <a:noFill/>
          <a:scene3d>
            <a:camera prst="perspectiveContrastingRightFacing"/>
            <a:lightRig rig="threePt" dir="t"/>
          </a:scene3d>
        </p:spPr>
      </p:pic>
      <p:pic>
        <p:nvPicPr>
          <p:cNvPr id="5" name="Picture 2" descr="C:\Users\Peter\Pictures\Kartinki Telerik\left_unspoken_2_tmb.jpg"/>
          <p:cNvPicPr>
            <a:picLocks noChangeAspect="1" noChangeArrowheads="1"/>
          </p:cNvPicPr>
          <p:nvPr/>
        </p:nvPicPr>
        <p:blipFill>
          <a:blip r:embed="rId5" cstate="screen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2071" y="3863631"/>
            <a:ext cx="2555540" cy="1927018"/>
          </a:xfrm>
          <a:prstGeom prst="ellipse">
            <a:avLst/>
          </a:prstGeom>
          <a:noFill/>
          <a:effectLst>
            <a:softEdge rad="635000"/>
          </a:effectLst>
        </p:spPr>
      </p:pic>
    </p:spTree>
    <p:extLst>
      <p:ext uri="{BB962C8B-B14F-4D97-AF65-F5344CB8AC3E}">
        <p14:creationId xmlns:p14="http://schemas.microsoft.com/office/powerpoint/2010/main" val="338460492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This code:</a:t>
            </a:r>
            <a:endParaRPr lang="en-US" sz="3200" dirty="0">
              <a:solidFill>
                <a:schemeClr val="tx1">
                  <a:lumMod val="40000"/>
                  <a:lumOff val="60000"/>
                </a:schemeClr>
              </a:solidFill>
            </a:endParaRPr>
          </a:p>
          <a:p>
            <a:pPr>
              <a:lnSpc>
                <a:spcPct val="100000"/>
              </a:lnSpc>
            </a:pPr>
            <a:endParaRPr lang="en-US" sz="3200" dirty="0" smtClean="0">
              <a:solidFill>
                <a:schemeClr val="tx1">
                  <a:lumMod val="40000"/>
                  <a:lumOff val="60000"/>
                </a:schemeClr>
              </a:solidFill>
            </a:endParaRPr>
          </a:p>
          <a:p>
            <a:pPr>
              <a:lnSpc>
                <a:spcPct val="100000"/>
              </a:lnSpc>
            </a:pPr>
            <a:endParaRPr lang="en-US" sz="3200" dirty="0">
              <a:solidFill>
                <a:schemeClr val="tx1">
                  <a:lumMod val="40000"/>
                  <a:lumOff val="60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3200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Is like this:</a:t>
            </a:r>
          </a:p>
          <a:p>
            <a:pPr>
              <a:lnSpc>
                <a:spcPct val="100000"/>
              </a:lnSpc>
            </a:pPr>
            <a:endParaRPr lang="en-US" sz="3200" dirty="0">
              <a:solidFill>
                <a:schemeClr val="tx1">
                  <a:lumMod val="40000"/>
                  <a:lumOff val="60000"/>
                </a:schemeClr>
              </a:solidFill>
            </a:endParaRPr>
          </a:p>
          <a:p>
            <a:pPr>
              <a:lnSpc>
                <a:spcPct val="100000"/>
              </a:lnSpc>
            </a:pPr>
            <a:endParaRPr lang="en-US" sz="3200" dirty="0" smtClean="0">
              <a:solidFill>
                <a:schemeClr val="tx1">
                  <a:lumMod val="40000"/>
                  <a:lumOff val="60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sz="3200" dirty="0"/>
              <a:t>The main difference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The number of elements in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List&lt;T&gt;</a:t>
            </a:r>
            <a:r>
              <a:rPr lang="en-US" dirty="0"/>
              <a:t> is </a:t>
            </a:r>
            <a:r>
              <a:rPr lang="en-US" dirty="0" smtClean="0"/>
              <a:t>variable</a:t>
            </a:r>
            <a:endParaRPr lang="en-US" sz="3200" dirty="0">
              <a:solidFill>
                <a:schemeClr val="tx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 Example 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1141412" y="1794598"/>
            <a:ext cx="10058400" cy="125340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defPPr>
              <a:defRPr lang="en-US"/>
            </a:defPPr>
            <a:lvl1pPr>
              <a:buClr>
                <a:srgbClr val="F2B254"/>
              </a:buClr>
              <a:buSzPct val="100000"/>
              <a:defRPr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r>
              <a:rPr lang="en-US" noProof="1"/>
              <a:t>List&lt;int&gt; intList = new List&lt;int&gt;();</a:t>
            </a:r>
          </a:p>
          <a:p>
            <a:r>
              <a:rPr lang="en-US" noProof="1"/>
              <a:t>for (int i = 0; i &lt; 5; i++)</a:t>
            </a:r>
          </a:p>
          <a:p>
            <a:r>
              <a:rPr lang="en-US" noProof="1" smtClean="0"/>
              <a:t>  intList.Add(i);</a:t>
            </a:r>
            <a:endParaRPr lang="en-US" noProof="1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141412" y="3851998"/>
            <a:ext cx="10058400" cy="125340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defPPr>
              <a:defRPr lang="en-US"/>
            </a:defPPr>
            <a:lvl1pPr>
              <a:buClr>
                <a:srgbClr val="F2B254"/>
              </a:buClr>
              <a:buSzPct val="100000"/>
              <a:defRPr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r>
              <a:rPr lang="en-US" noProof="1"/>
              <a:t>int[] intArray = new int[5];</a:t>
            </a:r>
          </a:p>
          <a:p>
            <a:r>
              <a:rPr lang="en-US" noProof="1"/>
              <a:t>for (int i = 0; i &lt; 5; i++)</a:t>
            </a:r>
          </a:p>
          <a:p>
            <a:r>
              <a:rPr lang="en-US" noProof="1" smtClean="0"/>
              <a:t>  intArray[i</a:t>
            </a:r>
            <a:r>
              <a:rPr lang="en-US" noProof="1"/>
              <a:t>] = i</a:t>
            </a:r>
            <a:r>
              <a:rPr lang="en-US" noProof="1" smtClean="0"/>
              <a:t>;</a:t>
            </a:r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3311341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2534517" y="4361001"/>
            <a:ext cx="3657600" cy="820600"/>
          </a:xfrm>
        </p:spPr>
        <p:txBody>
          <a:bodyPr/>
          <a:lstStyle/>
          <a:p>
            <a:r>
              <a:rPr lang="en-US" dirty="0" smtClean="0"/>
              <a:t>Lists &lt;T&gt;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2534517" y="5222078"/>
            <a:ext cx="3657600" cy="719034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656919">
            <a:off x="5997577" y="2353352"/>
            <a:ext cx="4025174" cy="2608492"/>
          </a:xfrm>
          <a:prstGeom prst="rect">
            <a:avLst/>
          </a:prstGeom>
          <a:noFill/>
          <a:ln>
            <a:noFill/>
          </a:ln>
          <a:effectLst>
            <a:glow rad="127000">
              <a:schemeClr val="bg1">
                <a:lumMod val="95000"/>
                <a:lumOff val="5000"/>
              </a:schemeClr>
            </a:glow>
            <a:outerShdw dist="35921" dir="2700000" algn="ctr" rotWithShape="0">
              <a:schemeClr val="bg2"/>
            </a:outerShdw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4617" y="1447799"/>
            <a:ext cx="2209800" cy="2209800"/>
          </a:xfrm>
          <a:prstGeom prst="roundRect">
            <a:avLst>
              <a:gd name="adj" fmla="val 2033"/>
            </a:avLst>
          </a:prstGeom>
          <a:noFill/>
          <a:ln>
            <a:noFill/>
          </a:ln>
          <a:effectLst>
            <a:glow rad="101600">
              <a:schemeClr val="accent6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17551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List&lt;T&gt;</a:t>
            </a:r>
            <a:r>
              <a:rPr lang="en-US" dirty="0" smtClean="0"/>
              <a:t> internally keeps its items in an array –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T[]</a:t>
            </a:r>
          </a:p>
          <a:p>
            <a:pPr lvl="1"/>
            <a:r>
              <a:rPr lang="en-US" dirty="0" smtClean="0"/>
              <a:t>It has bigger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Capacity</a:t>
            </a:r>
            <a:r>
              <a:rPr lang="en-US" dirty="0" smtClean="0"/>
              <a:t> (buffer) than the elements inside (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Count</a:t>
            </a:r>
            <a:r>
              <a:rPr lang="en-US" dirty="0" smtClean="0"/>
              <a:t>)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Typically "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Add</a:t>
            </a:r>
            <a:r>
              <a:rPr lang="en-US" dirty="0" smtClean="0"/>
              <a:t>" is fast </a:t>
            </a:r>
            <a:r>
              <a:rPr lang="en-US" dirty="0" smtClean="0">
                <a:sym typeface="Wingdings" panose="05000000000000000000" pitchFamily="2" charset="2"/>
              </a:rPr>
              <a:t> just adds an element is an empty cell</a:t>
            </a:r>
            <a:endParaRPr lang="en-US" dirty="0" smtClean="0"/>
          </a:p>
          <a:p>
            <a:pPr lvl="1"/>
            <a:r>
              <a:rPr lang="en-US" dirty="0" smtClean="0"/>
              <a:t>Resizing is slow, but happens rarely: log</a:t>
            </a:r>
            <a:r>
              <a:rPr lang="en-US" baseline="-25000" dirty="0" smtClean="0"/>
              <a:t>2</a:t>
            </a:r>
            <a:r>
              <a:rPr lang="en-US" dirty="0" smtClean="0"/>
              <a:t>(n) times</a:t>
            </a:r>
          </a:p>
          <a:p>
            <a:pPr lvl="1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The List&lt;T&gt; Works?</a:t>
            </a:r>
          </a:p>
        </p:txBody>
      </p:sp>
      <p:graphicFrame>
        <p:nvGraphicFramePr>
          <p:cNvPr id="5" name="Group 4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7797479"/>
              </p:ext>
            </p:extLst>
          </p:nvPr>
        </p:nvGraphicFramePr>
        <p:xfrm>
          <a:off x="4168204" y="3412126"/>
          <a:ext cx="6117208" cy="438912"/>
        </p:xfrm>
        <a:graphic>
          <a:graphicData uri="http://schemas.openxmlformats.org/drawingml/2006/table">
            <a:tbl>
              <a:tblPr/>
              <a:tblGrid>
                <a:gridCol w="394017"/>
                <a:gridCol w="478155"/>
                <a:gridCol w="394017"/>
                <a:gridCol w="521271"/>
                <a:gridCol w="368300"/>
                <a:gridCol w="478155"/>
                <a:gridCol w="368300"/>
                <a:gridCol w="535305"/>
                <a:gridCol w="368300"/>
                <a:gridCol w="368300"/>
                <a:gridCol w="368300"/>
                <a:gridCol w="368300"/>
                <a:gridCol w="369888"/>
                <a:gridCol w="368300"/>
                <a:gridCol w="368300"/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3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5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-2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5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5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5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11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5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9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5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-1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5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7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5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33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5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8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5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6" name="AutoShape 39"/>
          <p:cNvSpPr>
            <a:spLocks/>
          </p:cNvSpPr>
          <p:nvPr/>
        </p:nvSpPr>
        <p:spPr bwMode="auto">
          <a:xfrm rot="16200000">
            <a:off x="5882042" y="2192618"/>
            <a:ext cx="460375" cy="3872175"/>
          </a:xfrm>
          <a:prstGeom prst="leftBrace">
            <a:avLst>
              <a:gd name="adj1" fmla="val 72989"/>
              <a:gd name="adj2" fmla="val 50000"/>
            </a:avLst>
          </a:prstGeom>
          <a:noFill/>
          <a:ln w="254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dist="17961" dir="2700000" algn="ctr" rotWithShape="0">
              <a:schemeClr val="bg1">
                <a:lumMod val="75000"/>
                <a:lumOff val="25000"/>
              </a:schemeClr>
            </a:outerShdw>
          </a:effectLst>
        </p:spPr>
        <p:txBody>
          <a:bodyPr wrap="none" anchor="ctr"/>
          <a:lstStyle/>
          <a:p>
            <a:endParaRPr lang="en-US" sz="28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AutoShape 40"/>
          <p:cNvSpPr>
            <a:spLocks/>
          </p:cNvSpPr>
          <p:nvPr/>
        </p:nvSpPr>
        <p:spPr bwMode="auto">
          <a:xfrm rot="16200000">
            <a:off x="8967042" y="3040523"/>
            <a:ext cx="460375" cy="2176364"/>
          </a:xfrm>
          <a:prstGeom prst="leftBrace">
            <a:avLst>
              <a:gd name="adj1" fmla="val 26178"/>
              <a:gd name="adj2" fmla="val 50000"/>
            </a:avLst>
          </a:prstGeom>
          <a:noFill/>
          <a:ln w="254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dist="17961" dir="2700000" algn="ctr" rotWithShape="0">
              <a:schemeClr val="bg1">
                <a:lumMod val="75000"/>
                <a:lumOff val="25000"/>
              </a:schemeClr>
            </a:outerShdw>
          </a:effectLst>
        </p:spPr>
        <p:txBody>
          <a:bodyPr wrap="none" anchor="ctr"/>
          <a:lstStyle/>
          <a:p>
            <a:endParaRPr lang="en-US" sz="28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AutoShape 43"/>
          <p:cNvSpPr>
            <a:spLocks/>
          </p:cNvSpPr>
          <p:nvPr/>
        </p:nvSpPr>
        <p:spPr bwMode="auto">
          <a:xfrm rot="5400000" flipV="1">
            <a:off x="7021545" y="95899"/>
            <a:ext cx="418463" cy="6109270"/>
          </a:xfrm>
          <a:prstGeom prst="leftBrace">
            <a:avLst>
              <a:gd name="adj1" fmla="val 138198"/>
              <a:gd name="adj2" fmla="val 50000"/>
            </a:avLst>
          </a:prstGeom>
          <a:noFill/>
          <a:ln w="254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dist="17961" dir="2700000" algn="ctr" rotWithShape="0">
              <a:schemeClr val="bg1">
                <a:lumMod val="75000"/>
                <a:lumOff val="25000"/>
              </a:schemeClr>
            </a:outerShdw>
          </a:effectLst>
        </p:spPr>
        <p:txBody>
          <a:bodyPr wrap="none" anchor="ctr"/>
          <a:lstStyle/>
          <a:p>
            <a:endParaRPr lang="en-US" sz="28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293812" y="2911495"/>
            <a:ext cx="278153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List&lt;int&gt;</a:t>
            </a:r>
            <a:r>
              <a:rPr lang="en-US" sz="3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</a:p>
          <a:p>
            <a:pPr lvl="1">
              <a:spcBef>
                <a:spcPts val="1200"/>
              </a:spcBef>
            </a:pPr>
            <a: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Count = 9</a:t>
            </a:r>
          </a:p>
          <a:p>
            <a:pPr lvl="1"/>
            <a: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Capacity = 15</a:t>
            </a:r>
            <a:endParaRPr 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455400" y="2410739"/>
            <a:ext cx="154401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Capacity</a:t>
            </a:r>
            <a:endParaRPr lang="en-US" sz="30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847916" y="4367241"/>
            <a:ext cx="25184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used buffer</a:t>
            </a:r>
          </a:p>
          <a:p>
            <a:pPr algn="ctr"/>
            <a:r>
              <a:rPr lang="en-US" sz="3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Count</a:t>
            </a:r>
            <a:r>
              <a:rPr lang="en-US" sz="3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en-US" sz="3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429316" y="4318337"/>
            <a:ext cx="152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unused buffer</a:t>
            </a:r>
            <a:endParaRPr lang="en-US" sz="3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39428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2132012" y="1770200"/>
            <a:ext cx="7924800" cy="820600"/>
          </a:xfrm>
        </p:spPr>
        <p:txBody>
          <a:bodyPr/>
          <a:lstStyle/>
          <a:p>
            <a:r>
              <a:rPr lang="en-US" dirty="0" smtClean="0"/>
              <a:t>Resizing Lists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2132012" y="2783680"/>
            <a:ext cx="7924800" cy="719034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1026" name="Picture 2" descr="1, diagonal, resize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9812" y="3810000"/>
            <a:ext cx="18288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list, taskbar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6185" y="3795156"/>
            <a:ext cx="18288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4057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800600"/>
            <a:ext cx="8938472" cy="820600"/>
          </a:xfrm>
        </p:spPr>
        <p:txBody>
          <a:bodyPr/>
          <a:lstStyle/>
          <a:p>
            <a:r>
              <a:rPr lang="en-US" dirty="0" smtClean="0"/>
              <a:t>List&lt;T&gt; Methods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Brief Overview</a:t>
            </a:r>
            <a:endParaRPr lang="en-US" dirty="0"/>
          </a:p>
        </p:txBody>
      </p:sp>
      <p:pic>
        <p:nvPicPr>
          <p:cNvPr id="2050" name="Picture 2" descr="http://www.viawire.net/wp-content/uploads/2014/05/Lis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6284" y="993688"/>
            <a:ext cx="3558328" cy="3558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1902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List&lt;T&gt;.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Add(item)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– adds </a:t>
            </a:r>
            <a:r>
              <a:rPr lang="en-US" dirty="0"/>
              <a:t>an </a:t>
            </a:r>
            <a:r>
              <a:rPr lang="en-US" dirty="0" smtClean="0"/>
              <a:t>item </a:t>
            </a:r>
            <a:r>
              <a:rPr lang="en-US" dirty="0"/>
              <a:t>to the </a:t>
            </a:r>
            <a:r>
              <a:rPr lang="en-US" dirty="0" smtClean="0"/>
              <a:t>end</a:t>
            </a:r>
          </a:p>
          <a:p>
            <a:pPr>
              <a:lnSpc>
                <a:spcPct val="100000"/>
              </a:lnSpc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List&lt;T&gt;.AddRange(items)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– adds many items at the end</a:t>
            </a:r>
          </a:p>
          <a:p>
            <a:pPr>
              <a:lnSpc>
                <a:spcPct val="100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List&lt;T&gt;.Clear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dirty="0"/>
              <a:t> – </a:t>
            </a:r>
            <a:r>
              <a:rPr lang="en-US" dirty="0" smtClean="0"/>
              <a:t>clears the list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100000"/>
              </a:lnSpc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List&lt;T&gt;.IndexOf(item)</a:t>
            </a:r>
            <a:r>
              <a:rPr lang="en-US" dirty="0" smtClean="0"/>
              <a:t> </a:t>
            </a:r>
            <a:r>
              <a:rPr lang="en-US" dirty="0"/>
              <a:t>– </a:t>
            </a:r>
            <a:r>
              <a:rPr lang="en-US" dirty="0" smtClean="0"/>
              <a:t>search for item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dirty="0"/>
              <a:t>Return the first occurrence index or -1</a:t>
            </a:r>
          </a:p>
          <a:p>
            <a:pPr>
              <a:lnSpc>
                <a:spcPct val="100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List&lt;T&gt;.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Insert(item,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index)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dirty="0" smtClean="0"/>
              <a:t>– inserts </a:t>
            </a:r>
            <a:r>
              <a:rPr lang="en-US" dirty="0"/>
              <a:t>an </a:t>
            </a:r>
            <a:r>
              <a:rPr lang="en-US" dirty="0" smtClean="0"/>
              <a:t>item at position</a:t>
            </a:r>
          </a:p>
          <a:p>
            <a:pPr>
              <a:lnSpc>
                <a:spcPct val="100000"/>
              </a:lnSpc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List&lt;T&gt;.InsertRange(items, index)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Inserts many items at specified position 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List&lt;T&gt; Methods (1)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5761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List&lt;T&gt;.Remove()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Removes the first occurrence of a specific item</a:t>
            </a:r>
          </a:p>
          <a:p>
            <a:pPr>
              <a:lnSpc>
                <a:spcPct val="100000"/>
              </a:lnSpc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List&lt;T&gt;.RemoveAt()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Removes the element at the specified index</a:t>
            </a:r>
          </a:p>
          <a:p>
            <a:pPr>
              <a:lnSpc>
                <a:spcPct val="100000"/>
              </a:lnSpc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List&lt;T&gt;.Reverse()</a:t>
            </a:r>
          </a:p>
          <a:p>
            <a:pPr>
              <a:lnSpc>
                <a:spcPct val="100000"/>
              </a:lnSpc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List&lt;T&gt;.Sort()</a:t>
            </a:r>
          </a:p>
          <a:p>
            <a:pPr>
              <a:lnSpc>
                <a:spcPct val="100000"/>
              </a:lnSpc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List&lt;T&gt;.ToArray()</a:t>
            </a:r>
          </a:p>
          <a:p>
            <a:pPr marL="0" indent="0">
              <a:lnSpc>
                <a:spcPct val="100000"/>
              </a:lnSpc>
              <a:buNone/>
            </a:pPr>
            <a:endParaRPr lang="en-US" dirty="0" smtClean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List&lt;T&gt; Methods (2)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0381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Stack is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last-in-first-out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(LIFO) </a:t>
            </a:r>
            <a:r>
              <a:rPr lang="en-US" dirty="0"/>
              <a:t>collection of elements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Stack – LIFO Data Structure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348036" y="2148871"/>
            <a:ext cx="5489576" cy="4071434"/>
          </a:xfrm>
          <a:prstGeom prst="roundRect">
            <a:avLst>
              <a:gd name="adj" fmla="val 981"/>
            </a:avLst>
          </a:prstGeom>
        </p:spPr>
      </p:pic>
    </p:spTree>
    <p:extLst>
      <p:ext uri="{BB962C8B-B14F-4D97-AF65-F5344CB8AC3E}">
        <p14:creationId xmlns:p14="http://schemas.microsoft.com/office/powerpoint/2010/main" val="1793309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Stack&lt;T&gt;</a:t>
            </a:r>
            <a:r>
              <a:rPr lang="en-US" dirty="0" smtClean="0"/>
              <a:t> holds a stack of elements</a:t>
            </a:r>
          </a:p>
          <a:p>
            <a:pPr lvl="1"/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Count </a:t>
            </a:r>
            <a:r>
              <a:rPr lang="en-US" dirty="0" smtClean="0"/>
              <a:t>– the number of elements in the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Stack&lt;T&gt;</a:t>
            </a:r>
          </a:p>
          <a:p>
            <a:pPr lvl="1"/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Peek()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– check the value of the last element</a:t>
            </a:r>
          </a:p>
          <a:p>
            <a:pPr lvl="1"/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Pop()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– return the last element and remove it from the stack</a:t>
            </a:r>
            <a:endParaRPr lang="en-US" b="1" dirty="0" smtClean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Push()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– add an element to the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Stack&lt;T&gt;</a:t>
            </a:r>
          </a:p>
          <a:p>
            <a:pPr lvl="1"/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ToArray()</a:t>
            </a:r>
            <a:r>
              <a:rPr lang="en-US" dirty="0" smtClean="0"/>
              <a:t> </a:t>
            </a:r>
            <a:r>
              <a:rPr lang="en-US" dirty="0"/>
              <a:t>– </a:t>
            </a:r>
            <a:r>
              <a:rPr lang="en-US" dirty="0" smtClean="0"/>
              <a:t>converts stack to array</a:t>
            </a:r>
            <a:endParaRPr lang="en-US" b="1" dirty="0" smtClean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b="1" strike="sngStrike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Contains()</a:t>
            </a:r>
            <a:r>
              <a:rPr lang="en-US" strike="sngStrike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trike="sngStrike" dirty="0" smtClean="0"/>
              <a:t>– determines </a:t>
            </a:r>
            <a:r>
              <a:rPr lang="en-US" strike="sngStrike" dirty="0"/>
              <a:t>whether an element is in </a:t>
            </a:r>
            <a:r>
              <a:rPr lang="en-US" strike="sngStrike" dirty="0" smtClean="0"/>
              <a:t>the stack</a:t>
            </a:r>
            <a:endParaRPr lang="en-US" b="1" strike="sngStrike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Stack&lt;T&gt;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2159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2132012" y="1295400"/>
            <a:ext cx="7924800" cy="820600"/>
          </a:xfrm>
        </p:spPr>
        <p:txBody>
          <a:bodyPr/>
          <a:lstStyle/>
          <a:p>
            <a:r>
              <a:rPr lang="en-US" dirty="0" smtClean="0"/>
              <a:t>Working with Stacks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2132012" y="2252766"/>
            <a:ext cx="7924800" cy="719034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1026" name="Picture 2" descr="Magnet Stack.png (575×468)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5612" y="3347632"/>
            <a:ext cx="3657600" cy="2976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8491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059" name="Rectangle 27"/>
          <p:cNvSpPr>
            <a:spLocks noChangeArrowheads="1"/>
          </p:cNvSpPr>
          <p:nvPr/>
        </p:nvSpPr>
        <p:spPr bwMode="auto">
          <a:xfrm>
            <a:off x="4068762" y="4797426"/>
            <a:ext cx="3960813" cy="1584325"/>
          </a:xfrm>
          <a:prstGeom prst="rect">
            <a:avLst/>
          </a:prstGeom>
          <a:solidFill>
            <a:schemeClr val="bg1">
              <a:alpha val="20000"/>
            </a:schemeClr>
          </a:solidFill>
          <a:ln w="9525" cap="rnd" algn="ctr">
            <a:solidFill>
              <a:schemeClr val="accent5">
                <a:lumMod val="20000"/>
                <a:lumOff val="80000"/>
              </a:schemeClr>
            </a:solidFill>
            <a:prstDash val="sysDot"/>
            <a:round/>
            <a:headEnd/>
            <a:tailEnd/>
          </a:ln>
          <a:effectLst>
            <a:outerShdw dist="17961" dir="2700000" algn="ctr" rotWithShape="0">
              <a:srgbClr val="FFFFFF"/>
            </a:outerShdw>
          </a:effec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428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</a:t>
            </a:r>
            <a:r>
              <a:rPr lang="en-US" dirty="0" smtClean="0"/>
              <a:t>are Arrays?</a:t>
            </a:r>
            <a:endParaRPr lang="bg-BG" dirty="0"/>
          </a:p>
        </p:txBody>
      </p:sp>
      <p:sp>
        <p:nvSpPr>
          <p:cNvPr id="42803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An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array </a:t>
            </a:r>
            <a:r>
              <a:rPr lang="en-US" dirty="0"/>
              <a:t>is a sequence of elements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All elements are of the same type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The order of the elements is fixed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Has fixed size (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Array.Length</a:t>
            </a:r>
            <a:r>
              <a:rPr lang="en-US" dirty="0"/>
              <a:t>)</a:t>
            </a:r>
            <a:endParaRPr lang="bg-BG" dirty="0"/>
          </a:p>
        </p:txBody>
      </p:sp>
      <p:sp>
        <p:nvSpPr>
          <p:cNvPr id="428050" name="Text Box 18"/>
          <p:cNvSpPr txBox="1">
            <a:spLocks noChangeArrowheads="1"/>
          </p:cNvSpPr>
          <p:nvPr/>
        </p:nvSpPr>
        <p:spPr bwMode="auto">
          <a:xfrm>
            <a:off x="4705397" y="4951413"/>
            <a:ext cx="2747867" cy="5232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bg-BG" sz="2800" b="1" dirty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0  1  2  3  4</a:t>
            </a:r>
          </a:p>
        </p:txBody>
      </p:sp>
      <p:sp>
        <p:nvSpPr>
          <p:cNvPr id="428055" name="AutoShape 23"/>
          <p:cNvSpPr>
            <a:spLocks noChangeArrowheads="1"/>
          </p:cNvSpPr>
          <p:nvPr/>
        </p:nvSpPr>
        <p:spPr bwMode="auto">
          <a:xfrm>
            <a:off x="1979612" y="5029201"/>
            <a:ext cx="1800225" cy="1055608"/>
          </a:xfrm>
          <a:prstGeom prst="wedgeRoundRectCallout">
            <a:avLst>
              <a:gd name="adj1" fmla="val 89065"/>
              <a:gd name="adj2" fmla="val 2354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Array of 5 elements</a:t>
            </a:r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428057" name="AutoShape 25"/>
          <p:cNvSpPr>
            <a:spLocks noChangeArrowheads="1"/>
          </p:cNvSpPr>
          <p:nvPr/>
        </p:nvSpPr>
        <p:spPr bwMode="auto">
          <a:xfrm>
            <a:off x="8389937" y="4876801"/>
            <a:ext cx="2428875" cy="1055608"/>
          </a:xfrm>
          <a:prstGeom prst="wedgeRoundRectCallout">
            <a:avLst>
              <a:gd name="adj1" fmla="val -86303"/>
              <a:gd name="adj2" fmla="val -1893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Element </a:t>
            </a:r>
            <a:r>
              <a:rPr lang="en-US" sz="2800" dirty="0" smtClean="0">
                <a:solidFill>
                  <a:srgbClr val="FFFFFF"/>
                </a:solidFill>
              </a:rPr>
              <a:t>index</a:t>
            </a:r>
            <a:r>
              <a:rPr lang="bg-BG" sz="2800" dirty="0" smtClean="0">
                <a:solidFill>
                  <a:srgbClr val="FFFFFF"/>
                </a:solidFill>
              </a:rPr>
              <a:t> (</a:t>
            </a:r>
            <a:r>
              <a:rPr lang="en-US" sz="2800" dirty="0" smtClean="0">
                <a:solidFill>
                  <a:srgbClr val="FFFFFF"/>
                </a:solidFill>
              </a:rPr>
              <a:t>position</a:t>
            </a:r>
            <a:r>
              <a:rPr lang="bg-BG" sz="2800" dirty="0" smtClean="0">
                <a:solidFill>
                  <a:srgbClr val="FFFFFF"/>
                </a:solidFill>
              </a:rPr>
              <a:t>)</a:t>
            </a:r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428056" name="AutoShape 24"/>
          <p:cNvSpPr>
            <a:spLocks noChangeArrowheads="1"/>
          </p:cNvSpPr>
          <p:nvPr/>
        </p:nvSpPr>
        <p:spPr bwMode="auto">
          <a:xfrm>
            <a:off x="2284411" y="4000421"/>
            <a:ext cx="3363912" cy="628650"/>
          </a:xfrm>
          <a:prstGeom prst="wedgeRoundRectCallout">
            <a:avLst>
              <a:gd name="adj1" fmla="val 44841"/>
              <a:gd name="adj2" fmla="val 19752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Element of an array</a:t>
            </a:r>
            <a:endParaRPr lang="bg-BG" sz="2800" dirty="0">
              <a:solidFill>
                <a:srgbClr val="FFFFFF"/>
              </a:solidFill>
            </a:endParaRPr>
          </a:p>
        </p:txBody>
      </p:sp>
      <p:graphicFrame>
        <p:nvGraphicFramePr>
          <p:cNvPr id="10" name="Group 13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1937967"/>
              </p:ext>
            </p:extLst>
          </p:nvPr>
        </p:nvGraphicFramePr>
        <p:xfrm>
          <a:off x="4646612" y="5486400"/>
          <a:ext cx="2867025" cy="496824"/>
        </p:xfrm>
        <a:graphic>
          <a:graphicData uri="http://schemas.openxmlformats.org/drawingml/2006/table">
            <a:tbl>
              <a:tblPr/>
              <a:tblGrid>
                <a:gridCol w="573405"/>
                <a:gridCol w="573405"/>
                <a:gridCol w="573405"/>
                <a:gridCol w="573405"/>
                <a:gridCol w="573405"/>
              </a:tblGrid>
              <a:tr h="3683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…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…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…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…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…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</a:t>
            </a:fld>
            <a:endParaRPr lang="en-US" dirty="0"/>
          </a:p>
        </p:txBody>
      </p:sp>
      <p:grpSp>
        <p:nvGrpSpPr>
          <p:cNvPr id="2" name="Group 1"/>
          <p:cNvGrpSpPr/>
          <p:nvPr/>
        </p:nvGrpSpPr>
        <p:grpSpPr>
          <a:xfrm>
            <a:off x="7256259" y="838200"/>
            <a:ext cx="4019753" cy="3543270"/>
            <a:chOff x="7546659" y="698766"/>
            <a:chExt cx="4019753" cy="3543270"/>
          </a:xfrm>
        </p:grpSpPr>
        <p:pic>
          <p:nvPicPr>
            <p:cNvPr id="66562" name="Picture 2" descr="http://awaketrain.com/Images/DeclareAParadigm-thumb.jpg"/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7170738" y="1874757"/>
              <a:ext cx="2743200" cy="1991358"/>
            </a:xfrm>
            <a:prstGeom prst="ellipse">
              <a:avLst/>
            </a:prstGeom>
            <a:ln>
              <a:noFill/>
            </a:ln>
            <a:effectLst>
              <a:softEdge rad="317500"/>
            </a:effectLst>
          </p:spPr>
        </p:pic>
        <p:pic>
          <p:nvPicPr>
            <p:cNvPr id="12" name="Picture 2" descr="http://awaketrain.com/Images/DeclareAParadigm-thumb.jpg"/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7834284" y="1598321"/>
              <a:ext cx="2743200" cy="1991358"/>
            </a:xfrm>
            <a:prstGeom prst="ellipse">
              <a:avLst/>
            </a:prstGeom>
            <a:ln>
              <a:noFill/>
            </a:ln>
            <a:effectLst>
              <a:softEdge rad="317500"/>
            </a:effectLst>
          </p:spPr>
        </p:pic>
        <p:pic>
          <p:nvPicPr>
            <p:cNvPr id="15" name="Picture 2" descr="http://awaketrain.com/Images/DeclareAParadigm-thumb.jpg"/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8541573" y="1287715"/>
              <a:ext cx="2743200" cy="1991358"/>
            </a:xfrm>
            <a:prstGeom prst="ellipse">
              <a:avLst/>
            </a:prstGeom>
            <a:ln>
              <a:noFill/>
            </a:ln>
            <a:effectLst>
              <a:softEdge rad="317500"/>
            </a:effectLst>
          </p:spPr>
        </p:pic>
        <p:pic>
          <p:nvPicPr>
            <p:cNvPr id="16" name="Picture 2" descr="http://awaketrain.com/Images/DeclareAParadigm-thumb.jpg"/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9199133" y="1074687"/>
              <a:ext cx="2743200" cy="1991358"/>
            </a:xfrm>
            <a:prstGeom prst="ellipse">
              <a:avLst/>
            </a:prstGeom>
            <a:ln>
              <a:noFill/>
            </a:ln>
            <a:effectLst>
              <a:softEdge rad="317500"/>
            </a:effectLst>
          </p:spPr>
        </p:pic>
      </p:grpSp>
    </p:spTree>
    <p:extLst>
      <p:ext uri="{BB962C8B-B14F-4D97-AF65-F5344CB8AC3E}">
        <p14:creationId xmlns:p14="http://schemas.microsoft.com/office/powerpoint/2010/main" val="248163754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8055" grpId="0" animBg="1"/>
      <p:bldP spid="428057" grpId="0" animBg="1"/>
      <p:bldP spid="428056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Queue is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first-in-first-out (FIFO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) </a:t>
            </a:r>
            <a:r>
              <a:rPr lang="en-US" dirty="0"/>
              <a:t>collection of elements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Queue – FIFO Data Structure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967035" y="2057400"/>
            <a:ext cx="6251578" cy="4193560"/>
          </a:xfrm>
          <a:prstGeom prst="roundRect">
            <a:avLst>
              <a:gd name="adj" fmla="val 1438"/>
            </a:avLst>
          </a:prstGeom>
        </p:spPr>
      </p:pic>
    </p:spTree>
    <p:extLst>
      <p:ext uri="{BB962C8B-B14F-4D97-AF65-F5344CB8AC3E}">
        <p14:creationId xmlns:p14="http://schemas.microsoft.com/office/powerpoint/2010/main" val="4219340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Queue&lt;T&gt;</a:t>
            </a:r>
            <a:r>
              <a:rPr lang="en-US" dirty="0" smtClean="0"/>
              <a:t> holds a queue of elements:</a:t>
            </a:r>
          </a:p>
          <a:p>
            <a:pPr lvl="1"/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Enqueue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– add an element at the end of the queue</a:t>
            </a:r>
          </a:p>
          <a:p>
            <a:pPr lvl="1"/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Dequeue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– remove the first element and remove it</a:t>
            </a:r>
          </a:p>
          <a:p>
            <a:pPr lvl="1"/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Count</a:t>
            </a:r>
            <a:r>
              <a:rPr lang="en-US" dirty="0" smtClean="0"/>
              <a:t> – return the number of elements in the queue</a:t>
            </a:r>
          </a:p>
          <a:p>
            <a:pPr lvl="1"/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Peek()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– check the value of the first element</a:t>
            </a:r>
          </a:p>
          <a:p>
            <a:pPr lvl="1"/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ToArray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dirty="0" smtClean="0"/>
              <a:t> – converts the queue to array</a:t>
            </a:r>
            <a:endParaRPr lang="en-US" dirty="0" smtClean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en-US" b="1" strike="sngStrike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Contains()</a:t>
            </a:r>
            <a:r>
              <a:rPr lang="en-US" strike="sngStrike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trike="sngStrike" dirty="0" smtClean="0"/>
              <a:t>– checks whether an element is in the queue</a:t>
            </a:r>
            <a:endParaRPr lang="en-US" strike="sngStrike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Queue&lt;T&gt;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7298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2132012" y="1160600"/>
            <a:ext cx="7924800" cy="820600"/>
          </a:xfrm>
        </p:spPr>
        <p:txBody>
          <a:bodyPr/>
          <a:lstStyle/>
          <a:p>
            <a:r>
              <a:rPr lang="en-US" dirty="0"/>
              <a:t>Queue&lt;T&gt;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2132012" y="2080280"/>
            <a:ext cx="7924800" cy="719034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656012" y="3048000"/>
            <a:ext cx="4876800" cy="3271360"/>
          </a:xfrm>
          <a:prstGeom prst="roundRect">
            <a:avLst>
              <a:gd name="adj" fmla="val 1438"/>
            </a:avLst>
          </a:prstGeom>
        </p:spPr>
      </p:pic>
    </p:spTree>
    <p:extLst>
      <p:ext uri="{BB962C8B-B14F-4D97-AF65-F5344CB8AC3E}">
        <p14:creationId xmlns:p14="http://schemas.microsoft.com/office/powerpoint/2010/main" val="3461170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9684" y="3962400"/>
            <a:ext cx="10568728" cy="1735000"/>
          </a:xfrm>
        </p:spPr>
        <p:txBody>
          <a:bodyPr/>
          <a:lstStyle/>
          <a:p>
            <a:r>
              <a:rPr lang="en-US" dirty="0" smtClean="0"/>
              <a:t>LINQ Extension Methods</a:t>
            </a:r>
            <a:br>
              <a:rPr lang="en-US" dirty="0" smtClean="0"/>
            </a:br>
            <a:r>
              <a:rPr lang="en-US" dirty="0" smtClean="0"/>
              <a:t>for Collections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9684" y="5754968"/>
            <a:ext cx="10568728" cy="688256"/>
          </a:xfrm>
        </p:spPr>
        <p:txBody>
          <a:bodyPr/>
          <a:lstStyle/>
          <a:p>
            <a:r>
              <a:rPr lang="en-US" dirty="0" smtClean="0"/>
              <a:t>Brief Overview</a:t>
            </a:r>
            <a:endParaRPr lang="en-US" dirty="0"/>
          </a:p>
        </p:txBody>
      </p:sp>
      <p:pic>
        <p:nvPicPr>
          <p:cNvPr id="3074" name="Picture 2" descr="https://upload.wikimedia.org/wikipedia/ru/thumb/3/30/Opera_extension_icon.svg/1024px-Opera_extension_icon.sv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3848" y="762000"/>
            <a:ext cx="3200400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3497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/>
              <a:t>What are extension methods?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Attach functionality to existing types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How to use LINQ extension methods?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Add "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using</a:t>
            </a:r>
            <a:r>
              <a:rPr lang="en-US" dirty="0" smtClean="0"/>
              <a:t> </a:t>
            </a:r>
            <a:r>
              <a:rPr lang="bg-BG" smtClean="0"/>
              <a:t>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System.Linq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lang="en-US" dirty="0" smtClean="0"/>
              <a:t>" at the start of your C# file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Call them as you call a regular instance method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Using System.LINQ with collections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760412" y="4814941"/>
            <a:ext cx="10668000" cy="134573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defPPr>
              <a:defRPr lang="en-US"/>
            </a:defPPr>
            <a:lvl1pPr>
              <a:buClr>
                <a:srgbClr val="F2B254"/>
              </a:buClr>
              <a:buSzPct val="100000"/>
              <a:defRPr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r>
              <a:rPr lang="en-US" sz="2600" noProof="1"/>
              <a:t>var array = {1, 2, 3, 4, 5</a:t>
            </a:r>
            <a:r>
              <a:rPr lang="en-US" sz="2600" noProof="1" smtClean="0"/>
              <a:t>};</a:t>
            </a:r>
            <a:endParaRPr lang="en-US" sz="2600" noProof="1"/>
          </a:p>
          <a:p>
            <a:r>
              <a:rPr lang="en-US" sz="2600" noProof="1"/>
              <a:t>Console.WriteLine(array</a:t>
            </a:r>
            <a:r>
              <a:rPr lang="en-US" sz="2600" noProof="1">
                <a:solidFill>
                  <a:schemeClr val="tx2">
                    <a:lumMod val="75000"/>
                  </a:schemeClr>
                </a:solidFill>
              </a:rPr>
              <a:t>.Sum()</a:t>
            </a:r>
            <a:r>
              <a:rPr lang="en-US" sz="2600" noProof="1"/>
              <a:t>); // </a:t>
            </a:r>
            <a:r>
              <a:rPr lang="en-US" sz="2600" noProof="1" smtClean="0"/>
              <a:t>15</a:t>
            </a:r>
            <a:endParaRPr lang="en-US" sz="2600" noProof="1"/>
          </a:p>
          <a:p>
            <a:r>
              <a:rPr lang="en-US" sz="2600" noProof="1" smtClean="0"/>
              <a:t>Console.WriteLine(array</a:t>
            </a:r>
            <a:r>
              <a:rPr lang="en-US" sz="2600" noProof="1" smtClean="0">
                <a:solidFill>
                  <a:schemeClr val="tx2">
                    <a:lumMod val="75000"/>
                  </a:schemeClr>
                </a:solidFill>
              </a:rPr>
              <a:t>.Max()</a:t>
            </a:r>
            <a:r>
              <a:rPr lang="en-US" sz="2600" noProof="1" smtClean="0"/>
              <a:t>); </a:t>
            </a:r>
            <a:r>
              <a:rPr lang="en-US" sz="2600" noProof="1"/>
              <a:t>// </a:t>
            </a:r>
            <a:r>
              <a:rPr lang="en-US" sz="2600" noProof="1" smtClean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419596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Distinct()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– returns the distinct </a:t>
            </a:r>
            <a:r>
              <a:rPr lang="en-US" dirty="0"/>
              <a:t>elements from </a:t>
            </a:r>
            <a:r>
              <a:rPr lang="en-US" dirty="0" smtClean="0"/>
              <a:t>a sequence</a:t>
            </a:r>
          </a:p>
          <a:p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First()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and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FirstOrDefault()</a:t>
            </a:r>
          </a:p>
          <a:p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Intersect()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and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Union()</a:t>
            </a:r>
          </a:p>
          <a:p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Min()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Max()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Sum()</a:t>
            </a:r>
            <a:r>
              <a:rPr lang="en-US" dirty="0" smtClean="0"/>
              <a:t> and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Average()</a:t>
            </a:r>
          </a:p>
          <a:p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Skip()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– bypasses </a:t>
            </a:r>
            <a:r>
              <a:rPr lang="en-US" dirty="0"/>
              <a:t>a specified number of elements in a sequence and then returns the remaining </a:t>
            </a:r>
            <a:r>
              <a:rPr lang="en-US" dirty="0" smtClean="0"/>
              <a:t>elements</a:t>
            </a:r>
          </a:p>
          <a:p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Take()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– </a:t>
            </a:r>
            <a:r>
              <a:rPr lang="en-US" dirty="0" smtClean="0"/>
              <a:t>returns </a:t>
            </a:r>
            <a:r>
              <a:rPr lang="en-US" dirty="0"/>
              <a:t>a specified number of contiguous elements from the start of a </a:t>
            </a:r>
            <a:r>
              <a:rPr lang="en-US" dirty="0" smtClean="0"/>
              <a:t>sequence</a:t>
            </a:r>
          </a:p>
          <a:p>
            <a:endParaRPr lang="en-US" dirty="0" smtClean="0"/>
          </a:p>
          <a:p>
            <a:endParaRPr lang="en-US" dirty="0" smtClean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LINQ Extension Methods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473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2132012" y="1770200"/>
            <a:ext cx="7924800" cy="820600"/>
          </a:xfrm>
        </p:spPr>
        <p:txBody>
          <a:bodyPr/>
          <a:lstStyle/>
          <a:p>
            <a:r>
              <a:rPr lang="en-US" dirty="0"/>
              <a:t>LINQ Extension Methods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2132012" y="2783680"/>
            <a:ext cx="7924800" cy="719034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1026" name="Picture 2" descr="1, diagonal, resize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9812" y="3810000"/>
            <a:ext cx="18288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list, taskbar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6185" y="3795156"/>
            <a:ext cx="18288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7119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  <a:endParaRPr lang="bg-BG" dirty="0"/>
          </a:p>
        </p:txBody>
      </p:sp>
      <p:sp>
        <p:nvSpPr>
          <p:cNvPr id="43417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Arrays</a:t>
            </a:r>
            <a:r>
              <a:rPr lang="en-US" sz="3200" dirty="0"/>
              <a:t> are a fixed-length sequences of elements of the same type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Array elements are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accessible by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index </a:t>
            </a:r>
            <a:r>
              <a:rPr lang="en-US" sz="3200" dirty="0" smtClean="0"/>
              <a:t>(read / modify)</a:t>
            </a:r>
            <a:endParaRPr lang="en-US" sz="3200" dirty="0"/>
          </a:p>
          <a:p>
            <a:pPr>
              <a:lnSpc>
                <a:spcPct val="100000"/>
              </a:lnSpc>
            </a:pPr>
            <a:r>
              <a:rPr lang="en-US" sz="3200" dirty="0" smtClean="0"/>
              <a:t>Iterate over array elements with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for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200" dirty="0"/>
              <a:t>and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foreach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200" dirty="0"/>
              <a:t>loops</a:t>
            </a:r>
          </a:p>
          <a:p>
            <a:pPr>
              <a:lnSpc>
                <a:spcPct val="100000"/>
              </a:lnSpc>
            </a:pP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List&lt;T&gt;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200" dirty="0" smtClean="0"/>
              <a:t>holds resizable arrays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Good when we don't know the number of elements initially</a:t>
            </a:r>
          </a:p>
          <a:p>
            <a:pPr>
              <a:lnSpc>
                <a:spcPct val="100000"/>
              </a:lnSpc>
            </a:pP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</a:rPr>
              <a:t>Stack&lt;T&gt;</a:t>
            </a:r>
            <a:r>
              <a:rPr lang="en-US" sz="3200" dirty="0" smtClean="0"/>
              <a:t> and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</a:rPr>
              <a:t>Queue&lt;T&gt;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200" dirty="0" smtClean="0"/>
              <a:t>provides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LIFO</a:t>
            </a:r>
            <a:r>
              <a:rPr lang="en-US" sz="3200" dirty="0" smtClean="0"/>
              <a:t> and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FIFO</a:t>
            </a:r>
            <a:r>
              <a:rPr lang="en-US" sz="3200" dirty="0" smtClean="0"/>
              <a:t> lists</a:t>
            </a:r>
            <a:endParaRPr lang="en-US" sz="3200" dirty="0" smtClean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LINQ</a:t>
            </a:r>
            <a:r>
              <a:rPr lang="en-US" sz="3200" dirty="0" smtClean="0"/>
              <a:t> extension methods attach additional functionality for collection processing</a:t>
            </a:r>
            <a:endParaRPr lang="bg-BG" sz="32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669744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hlinkClick r:id="rId3"/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980612" y="2729472"/>
            <a:ext cx="1726158" cy="932887"/>
          </a:xfrm>
          <a:prstGeom prst="roundRect">
            <a:avLst>
              <a:gd name="adj" fmla="val 2953"/>
            </a:avLst>
          </a:prstGeom>
        </p:spPr>
      </p:pic>
      <p:pic>
        <p:nvPicPr>
          <p:cNvPr id="5" name="Picture 4">
            <a:hlinkClick r:id="rId5"/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12764" y="1295401"/>
            <a:ext cx="1752600" cy="804224"/>
          </a:xfrm>
          <a:prstGeom prst="roundRect">
            <a:avLst>
              <a:gd name="adj" fmla="val 3159"/>
            </a:avLst>
          </a:prstGeom>
        </p:spPr>
      </p:pic>
      <p:pic>
        <p:nvPicPr>
          <p:cNvPr id="7" name="Picture 6">
            <a:hlinkClick r:id="rId7"/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468146" y="1295400"/>
            <a:ext cx="2040956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8" name="Picture 7">
            <a:hlinkClick r:id="rId9"/>
          </p:cNvPr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824428" y="1295400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9" name="Picture 8">
            <a:hlinkClick r:id="rId11"/>
          </p:cNvPr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12764" y="5373443"/>
            <a:ext cx="3352800" cy="849557"/>
          </a:xfrm>
          <a:prstGeom prst="roundRect">
            <a:avLst>
              <a:gd name="adj" fmla="val 3159"/>
            </a:avLst>
          </a:prstGeom>
        </p:spPr>
      </p:pic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Arrays, Lists, Stacks, Queues</a:t>
            </a:r>
            <a:endParaRPr lang="en-US" dirty="0"/>
          </a:p>
        </p:txBody>
      </p:sp>
      <p:pic>
        <p:nvPicPr>
          <p:cNvPr id="13" name="Picture 12">
            <a:hlinkClick r:id="rId13"/>
          </p:cNvPr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358563" y="5373443"/>
            <a:ext cx="2753589" cy="849556"/>
          </a:xfrm>
          <a:prstGeom prst="roundRect">
            <a:avLst>
              <a:gd name="adj" fmla="val 2953"/>
            </a:avLst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63552"/>
          </a:xfrm>
        </p:spPr>
        <p:txBody>
          <a:bodyPr/>
          <a:lstStyle/>
          <a:p>
            <a:r>
              <a:rPr lang="en-US" dirty="0" smtClean="0">
                <a:hlinkClick r:id="rId15"/>
              </a:rPr>
              <a:t>https://softuni.bg/courses/advanced-csharp</a:t>
            </a:r>
            <a:endParaRPr lang="en-US" dirty="0"/>
          </a:p>
        </p:txBody>
      </p:sp>
      <p:pic>
        <p:nvPicPr>
          <p:cNvPr id="16" name="Picture 15">
            <a:hlinkClick r:id="rId16"/>
          </p:cNvPr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7633728" y="5373443"/>
            <a:ext cx="4073042" cy="849556"/>
          </a:xfrm>
          <a:prstGeom prst="roundRect">
            <a:avLst>
              <a:gd name="adj" fmla="val 3159"/>
            </a:avLst>
          </a:prstGeom>
        </p:spPr>
      </p:pic>
      <p:pic>
        <p:nvPicPr>
          <p:cNvPr id="18" name="Picture 17">
            <a:hlinkClick r:id="rId18"/>
          </p:cNvPr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8075612" y="1316222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4" name="Picture 3">
            <a:hlinkClick r:id="rId20"/>
          </p:cNvPr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5713413" y="4251041"/>
            <a:ext cx="5993358" cy="550371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3592469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License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This </a:t>
            </a:r>
            <a:r>
              <a:rPr lang="en-US" dirty="0" smtClean="0"/>
              <a:t>course (slides, examples, demos, videos, homework, etc.)</a:t>
            </a:r>
            <a:br>
              <a:rPr lang="en-US" dirty="0" smtClean="0"/>
            </a:br>
            <a:r>
              <a:rPr lang="en-US" dirty="0" smtClean="0"/>
              <a:t>is </a:t>
            </a:r>
            <a:r>
              <a:rPr lang="en-US" dirty="0"/>
              <a:t>licensed </a:t>
            </a:r>
            <a:r>
              <a:rPr lang="en-US" dirty="0" smtClean="0"/>
              <a:t>under </a:t>
            </a:r>
            <a:r>
              <a:rPr lang="en-US" dirty="0"/>
              <a:t>the </a:t>
            </a:r>
            <a:r>
              <a:rPr lang="en-US" dirty="0" smtClean="0"/>
              <a:t>"</a:t>
            </a:r>
            <a:r>
              <a:rPr lang="en-US" dirty="0" smtClean="0">
                <a:hlinkClick r:id="rId3"/>
              </a:rPr>
              <a:t>Creative </a:t>
            </a:r>
            <a:r>
              <a:rPr lang="en-US" dirty="0">
                <a:hlinkClick r:id="rId3"/>
              </a:rPr>
              <a:t>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4.0 </a:t>
            </a:r>
            <a:r>
              <a:rPr lang="en-US" dirty="0" smtClean="0">
                <a:hlinkClick r:id="rId3"/>
              </a:rPr>
              <a:t>International</a:t>
            </a:r>
            <a:r>
              <a:rPr lang="en-US" dirty="0" smtClean="0"/>
              <a:t>" license</a:t>
            </a:r>
            <a:endParaRPr lang="bg-BG" dirty="0" smtClean="0"/>
          </a:p>
          <a:p>
            <a:endParaRPr lang="bg-BG" sz="2400" dirty="0"/>
          </a:p>
          <a:p>
            <a:endParaRPr lang="bg-BG" sz="2400" dirty="0" smtClean="0"/>
          </a:p>
          <a:p>
            <a:endParaRPr lang="bg-BG" sz="2400" dirty="0"/>
          </a:p>
          <a:p>
            <a:pPr>
              <a:spcBef>
                <a:spcPts val="1800"/>
              </a:spcBef>
            </a:pPr>
            <a:r>
              <a:rPr lang="en-US" sz="2400" dirty="0" smtClean="0"/>
              <a:t>Attribution: this work may contain portions from</a:t>
            </a:r>
          </a:p>
          <a:p>
            <a:pPr lvl="1"/>
            <a:r>
              <a:rPr lang="en-US" sz="2000" dirty="0" smtClean="0"/>
              <a:t>"</a:t>
            </a:r>
            <a:r>
              <a:rPr lang="en-US" sz="2000" dirty="0" smtClean="0">
                <a:hlinkClick r:id="rId4"/>
              </a:rPr>
              <a:t>Fundamentals </a:t>
            </a:r>
            <a:r>
              <a:rPr lang="en-US" sz="2000" dirty="0">
                <a:hlinkClick r:id="rId4"/>
              </a:rPr>
              <a:t>of Computer Programming with C</a:t>
            </a:r>
            <a:r>
              <a:rPr lang="en-US" sz="2000" dirty="0" smtClean="0">
                <a:hlinkClick r:id="rId4"/>
              </a:rPr>
              <a:t>#</a:t>
            </a:r>
            <a:r>
              <a:rPr lang="en-US" sz="2000" dirty="0" smtClean="0"/>
              <a:t>" book by Svetlin Nakov &amp; Co. under </a:t>
            </a:r>
            <a:r>
              <a:rPr lang="en-US" sz="2000" dirty="0" smtClean="0">
                <a:hlinkClick r:id="rId5"/>
              </a:rPr>
              <a:t>CC-BY-SA</a:t>
            </a:r>
            <a:r>
              <a:rPr lang="en-US" sz="2000" dirty="0" smtClean="0"/>
              <a:t> license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6"/>
              </a:rPr>
              <a:t>C# Part I</a:t>
            </a:r>
            <a:r>
              <a:rPr lang="en-US" sz="2000" dirty="0"/>
              <a:t>" course by </a:t>
            </a:r>
            <a:r>
              <a:rPr lang="en-US" sz="2000" noProof="1"/>
              <a:t>Telerik Academy</a:t>
            </a:r>
            <a:r>
              <a:rPr lang="en-US" sz="2000" dirty="0"/>
              <a:t> under </a:t>
            </a:r>
            <a:r>
              <a:rPr lang="en-US" sz="2000" dirty="0">
                <a:hlinkClick r:id="rId7"/>
              </a:rPr>
              <a:t>CC-BY-NC-SA</a:t>
            </a:r>
            <a:r>
              <a:rPr lang="en-US" sz="2000" dirty="0"/>
              <a:t> license </a:t>
            </a:r>
            <a:endParaRPr lang="en-US" sz="2000" dirty="0" smtClean="0"/>
          </a:p>
          <a:p>
            <a:pPr lvl="1"/>
            <a:r>
              <a:rPr lang="en-US" sz="2000" dirty="0" smtClean="0"/>
              <a:t>"</a:t>
            </a:r>
            <a:r>
              <a:rPr lang="en-US" sz="2000" dirty="0" smtClean="0">
                <a:hlinkClick r:id="rId8"/>
              </a:rPr>
              <a:t>C# Part II</a:t>
            </a:r>
            <a:r>
              <a:rPr lang="en-US" sz="2000" dirty="0" smtClean="0"/>
              <a:t>" course by </a:t>
            </a:r>
            <a:r>
              <a:rPr lang="en-US" sz="2000" noProof="1" smtClean="0"/>
              <a:t>Telerik Academy</a:t>
            </a:r>
            <a:r>
              <a:rPr lang="en-US" sz="2000" dirty="0" smtClean="0"/>
              <a:t> under </a:t>
            </a:r>
            <a:r>
              <a:rPr lang="en-US" sz="2000" dirty="0" smtClean="0">
                <a:hlinkClick r:id="rId7"/>
              </a:rPr>
              <a:t>CC-BY-NC-SA</a:t>
            </a:r>
            <a:r>
              <a:rPr lang="en-US" sz="2000" dirty="0" smtClean="0"/>
              <a:t> 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49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1999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Declaring Arrays</a:t>
            </a:r>
            <a:endParaRPr lang="bg-BG" dirty="0"/>
          </a:p>
        </p:txBody>
      </p:sp>
      <p:sp>
        <p:nvSpPr>
          <p:cNvPr id="42905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Declaration defines the type of the elements</a:t>
            </a:r>
          </a:p>
          <a:p>
            <a:pPr>
              <a:lnSpc>
                <a:spcPct val="110000"/>
              </a:lnSpc>
            </a:pPr>
            <a:r>
              <a:rPr lang="en-US" dirty="0"/>
              <a:t>Square brackets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[]</a:t>
            </a:r>
            <a:r>
              <a:rPr lang="en-US" dirty="0" smtClean="0"/>
              <a:t> mean </a:t>
            </a:r>
            <a:r>
              <a:rPr lang="en-US" dirty="0"/>
              <a:t>"array"</a:t>
            </a:r>
          </a:p>
          <a:p>
            <a:pPr>
              <a:lnSpc>
                <a:spcPct val="110000"/>
              </a:lnSpc>
            </a:pPr>
            <a:r>
              <a:rPr lang="en-US" dirty="0"/>
              <a:t>Examples: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Declaring </a:t>
            </a:r>
            <a:r>
              <a:rPr lang="en-US" dirty="0" smtClean="0"/>
              <a:t>array of integers:</a:t>
            </a:r>
            <a:endParaRPr lang="en-US" dirty="0"/>
          </a:p>
          <a:p>
            <a:pPr>
              <a:lnSpc>
                <a:spcPct val="110000"/>
              </a:lnSpc>
            </a:pPr>
            <a:endParaRPr lang="en-US" dirty="0"/>
          </a:p>
          <a:p>
            <a:pPr lvl="1">
              <a:lnSpc>
                <a:spcPct val="110000"/>
              </a:lnSpc>
              <a:spcBef>
                <a:spcPts val="1200"/>
              </a:spcBef>
            </a:pPr>
            <a:r>
              <a:rPr lang="en-US" dirty="0"/>
              <a:t>Declaring </a:t>
            </a:r>
            <a:r>
              <a:rPr lang="en-US" dirty="0" smtClean="0"/>
              <a:t>array of strings:</a:t>
            </a:r>
            <a:endParaRPr lang="bg-BG" dirty="0"/>
          </a:p>
        </p:txBody>
      </p:sp>
      <p:pic>
        <p:nvPicPr>
          <p:cNvPr id="65537" name="Picture 1"/>
          <p:cNvPicPr>
            <a:picLocks noChangeAspect="1" noChangeArrowheads="1"/>
          </p:cNvPicPr>
          <p:nvPr/>
        </p:nvPicPr>
        <p:blipFill>
          <a:blip r:embed="rId2" cstate="screen">
            <a:lum contrast="-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2412" y="3810000"/>
            <a:ext cx="2286000" cy="2419350"/>
          </a:xfrm>
          <a:prstGeom prst="roundRect">
            <a:avLst>
              <a:gd name="adj" fmla="val 2339"/>
            </a:avLst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29061" name="Rectangle 5"/>
          <p:cNvSpPr>
            <a:spLocks noChangeArrowheads="1"/>
          </p:cNvSpPr>
          <p:nvPr/>
        </p:nvSpPr>
        <p:spPr bwMode="auto">
          <a:xfrm>
            <a:off x="912812" y="4065896"/>
            <a:ext cx="6731801" cy="51473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int[] intArr;</a:t>
            </a:r>
          </a:p>
        </p:txBody>
      </p:sp>
      <p:sp>
        <p:nvSpPr>
          <p:cNvPr id="429062" name="Rectangle 6"/>
          <p:cNvSpPr>
            <a:spLocks noChangeArrowheads="1"/>
          </p:cNvSpPr>
          <p:nvPr/>
        </p:nvSpPr>
        <p:spPr bwMode="auto">
          <a:xfrm>
            <a:off x="912812" y="5563151"/>
            <a:ext cx="6731801" cy="51473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string[] stringArr;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869262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Software University Foundation 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University </a:t>
            </a:r>
            <a:r>
              <a:rPr lang="en-US" dirty="0"/>
              <a:t>@ </a:t>
            </a:r>
            <a:r>
              <a:rPr lang="en-US" dirty="0" smtClean="0"/>
              <a:t>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</a:t>
            </a:r>
            <a:r>
              <a:rPr lang="en-US" dirty="0"/>
              <a:t>University @ </a:t>
            </a:r>
            <a:r>
              <a:rPr lang="en-US" dirty="0" smtClean="0"/>
              <a:t>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 smtClean="0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>
            <a:hlinkClick r:id="rId4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214" b="7214"/>
          <a:stretch/>
        </p:blipFill>
        <p:spPr>
          <a:xfrm>
            <a:off x="9659438" y="1594686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>
            <a:hlinkClick r:id="rId10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>
            <a:hlinkClick r:id="rId6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hlinkClick r:id="rId7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762304" y="3093954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241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Arrays</a:t>
            </a:r>
            <a:endParaRPr lang="bg-BG" dirty="0"/>
          </a:p>
        </p:txBody>
      </p:sp>
      <p:sp>
        <p:nvSpPr>
          <p:cNvPr id="53453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Use the operator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new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Specify </a:t>
            </a:r>
            <a:r>
              <a:rPr lang="en-US" dirty="0" smtClean="0"/>
              <a:t>the array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length</a:t>
            </a:r>
            <a:r>
              <a:rPr lang="en-US" dirty="0" smtClean="0"/>
              <a:t> (fixed number of elements)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 smtClean="0"/>
              <a:t>Example: </a:t>
            </a:r>
            <a:r>
              <a:rPr lang="en-US" dirty="0"/>
              <a:t>creating (allocating) array of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5</a:t>
            </a:r>
            <a:r>
              <a:rPr lang="en-US" dirty="0" smtClean="0"/>
              <a:t> integers:</a:t>
            </a:r>
            <a:endParaRPr lang="bg-BG" dirty="0"/>
          </a:p>
        </p:txBody>
      </p:sp>
      <p:sp>
        <p:nvSpPr>
          <p:cNvPr id="534532" name="Rectangle 4"/>
          <p:cNvSpPr>
            <a:spLocks noChangeArrowheads="1"/>
          </p:cNvSpPr>
          <p:nvPr/>
        </p:nvSpPr>
        <p:spPr bwMode="auto">
          <a:xfrm>
            <a:off x="1674813" y="3330810"/>
            <a:ext cx="8839200" cy="54551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>
              <a:buClr>
                <a:srgbClr val="F2B254"/>
              </a:buClr>
              <a:buSzPct val="10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myIntArray = new int[5];</a:t>
            </a:r>
          </a:p>
        </p:txBody>
      </p:sp>
      <p:sp>
        <p:nvSpPr>
          <p:cNvPr id="534547" name="Text Box 19"/>
          <p:cNvSpPr txBox="1">
            <a:spLocks noChangeArrowheads="1"/>
          </p:cNvSpPr>
          <p:nvPr/>
        </p:nvSpPr>
        <p:spPr bwMode="auto">
          <a:xfrm>
            <a:off x="1661164" y="4716194"/>
            <a:ext cx="2156361" cy="5232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myIntArray</a:t>
            </a:r>
          </a:p>
        </p:txBody>
      </p:sp>
      <p:sp>
        <p:nvSpPr>
          <p:cNvPr id="534548" name="Text Box 20"/>
          <p:cNvSpPr txBox="1">
            <a:spLocks noChangeArrowheads="1"/>
          </p:cNvSpPr>
          <p:nvPr/>
        </p:nvSpPr>
        <p:spPr bwMode="auto">
          <a:xfrm>
            <a:off x="4384338" y="5320606"/>
            <a:ext cx="3010761" cy="95410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sz="2800" b="1" noProof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managed heap</a:t>
            </a:r>
          </a:p>
          <a:p>
            <a:pPr algn="ctr" eaLnBrk="1" hangingPunct="1">
              <a:lnSpc>
                <a:spcPct val="100000"/>
              </a:lnSpc>
            </a:pPr>
            <a:r>
              <a:rPr lang="en-US" sz="2800" b="1" noProof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(dynamic memory)</a:t>
            </a:r>
            <a:endParaRPr lang="bg-BG" sz="2800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34550" name="Line 22"/>
          <p:cNvSpPr>
            <a:spLocks noChangeShapeType="1"/>
          </p:cNvSpPr>
          <p:nvPr/>
        </p:nvSpPr>
        <p:spPr bwMode="auto">
          <a:xfrm>
            <a:off x="3855469" y="4968875"/>
            <a:ext cx="460375" cy="4762"/>
          </a:xfrm>
          <a:prstGeom prst="line">
            <a:avLst/>
          </a:prstGeom>
          <a:noFill/>
          <a:ln w="3175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stealth" w="lg" len="lg"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0" name="Text Box 18"/>
          <p:cNvSpPr txBox="1">
            <a:spLocks noChangeArrowheads="1"/>
          </p:cNvSpPr>
          <p:nvPr/>
        </p:nvSpPr>
        <p:spPr bwMode="auto">
          <a:xfrm>
            <a:off x="4514329" y="4191000"/>
            <a:ext cx="2747867" cy="5232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bg-BG" sz="2800" b="1" dirty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0  1  2  3  4</a:t>
            </a:r>
          </a:p>
        </p:txBody>
      </p:sp>
      <p:graphicFrame>
        <p:nvGraphicFramePr>
          <p:cNvPr id="11" name="Group 13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00880205"/>
              </p:ext>
            </p:extLst>
          </p:nvPr>
        </p:nvGraphicFramePr>
        <p:xfrm>
          <a:off x="4455544" y="4725987"/>
          <a:ext cx="2867025" cy="496824"/>
        </p:xfrm>
        <a:graphic>
          <a:graphicData uri="http://schemas.openxmlformats.org/drawingml/2006/table">
            <a:tbl>
              <a:tblPr/>
              <a:tblGrid>
                <a:gridCol w="573405"/>
                <a:gridCol w="573405"/>
                <a:gridCol w="573405"/>
                <a:gridCol w="573405"/>
                <a:gridCol w="573405"/>
              </a:tblGrid>
              <a:tr h="3683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…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…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…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…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…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</a:tr>
            </a:tbl>
          </a:graphicData>
        </a:graphic>
      </p:graphicFrame>
      <p:pic>
        <p:nvPicPr>
          <p:cNvPr id="64514" name="Picture 2" descr="http://selfmademinds.com/wp-content/uploads/build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3603" y="4343400"/>
            <a:ext cx="2540000" cy="1905000"/>
          </a:xfrm>
          <a:prstGeom prst="roundRect">
            <a:avLst>
              <a:gd name="adj" fmla="val 2244"/>
            </a:avLst>
          </a:prstGeom>
          <a:noFill/>
        </p:spPr>
      </p:pic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02349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</a:t>
            </a:r>
            <a:r>
              <a:rPr lang="en-US" dirty="0" smtClean="0"/>
              <a:t>and Initializing Arrays</a:t>
            </a:r>
            <a:endParaRPr lang="bg-BG" dirty="0"/>
          </a:p>
        </p:txBody>
      </p:sp>
      <p:sp>
        <p:nvSpPr>
          <p:cNvPr id="53555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dirty="0"/>
              <a:t>Creating and initializing can be done </a:t>
            </a:r>
            <a:r>
              <a:rPr lang="en-US" dirty="0" smtClean="0"/>
              <a:t>in a single statement:</a:t>
            </a: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  <a:spcBef>
                <a:spcPts val="2400"/>
              </a:spcBef>
            </a:pPr>
            <a:endParaRPr lang="en-US" dirty="0" smtClean="0"/>
          </a:p>
          <a:p>
            <a:pPr>
              <a:lnSpc>
                <a:spcPct val="100000"/>
              </a:lnSpc>
              <a:spcBef>
                <a:spcPts val="2400"/>
              </a:spcBef>
            </a:pPr>
            <a:r>
              <a:rPr lang="en-US" dirty="0" smtClean="0"/>
              <a:t>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new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operator is not required when using curly brackets </a:t>
            </a:r>
            <a:r>
              <a:rPr lang="en-US" dirty="0" smtClean="0"/>
              <a:t>initialization</a:t>
            </a:r>
            <a:endParaRPr lang="en-US" dirty="0"/>
          </a:p>
        </p:txBody>
      </p:sp>
      <p:sp>
        <p:nvSpPr>
          <p:cNvPr id="535556" name="Rectangle 4"/>
          <p:cNvSpPr>
            <a:spLocks noChangeArrowheads="1"/>
          </p:cNvSpPr>
          <p:nvPr/>
        </p:nvSpPr>
        <p:spPr bwMode="auto">
          <a:xfrm>
            <a:off x="2817812" y="2057401"/>
            <a:ext cx="6169024" cy="54551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>
              <a:buClr>
                <a:srgbClr val="F2B254"/>
              </a:buClr>
              <a:buSzPct val="10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myIntArray = {1, 2, 3, 4, 5};</a:t>
            </a:r>
          </a:p>
        </p:txBody>
      </p:sp>
      <p:sp>
        <p:nvSpPr>
          <p:cNvPr id="10" name="Text Box 19"/>
          <p:cNvSpPr txBox="1">
            <a:spLocks noChangeArrowheads="1"/>
          </p:cNvSpPr>
          <p:nvPr/>
        </p:nvSpPr>
        <p:spPr bwMode="auto">
          <a:xfrm>
            <a:off x="3010416" y="3488065"/>
            <a:ext cx="2156361" cy="5232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myIntArray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1" name="Text Box 20"/>
          <p:cNvSpPr txBox="1">
            <a:spLocks noChangeArrowheads="1"/>
          </p:cNvSpPr>
          <p:nvPr/>
        </p:nvSpPr>
        <p:spPr bwMode="auto">
          <a:xfrm>
            <a:off x="5772259" y="4151293"/>
            <a:ext cx="3010761" cy="95410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sz="2800" b="1" noProof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managed heap</a:t>
            </a:r>
          </a:p>
          <a:p>
            <a:pPr algn="ctr" eaLnBrk="1" hangingPunct="1">
              <a:lnSpc>
                <a:spcPct val="100000"/>
              </a:lnSpc>
            </a:pPr>
            <a:r>
              <a:rPr lang="en-US" sz="2800" b="1" noProof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(dynamic memory)</a:t>
            </a:r>
            <a:endParaRPr lang="bg-BG" sz="2800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Line 22"/>
          <p:cNvSpPr>
            <a:spLocks noChangeShapeType="1"/>
          </p:cNvSpPr>
          <p:nvPr/>
        </p:nvSpPr>
        <p:spPr bwMode="auto">
          <a:xfrm>
            <a:off x="5216094" y="3749675"/>
            <a:ext cx="460375" cy="4762"/>
          </a:xfrm>
          <a:prstGeom prst="line">
            <a:avLst/>
          </a:prstGeom>
          <a:noFill/>
          <a:ln w="3175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stealth" w="lg" len="lg"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3" name="Text Box 18"/>
          <p:cNvSpPr txBox="1">
            <a:spLocks noChangeArrowheads="1"/>
          </p:cNvSpPr>
          <p:nvPr/>
        </p:nvSpPr>
        <p:spPr bwMode="auto">
          <a:xfrm>
            <a:off x="5874954" y="2971800"/>
            <a:ext cx="2747867" cy="5232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bg-BG" sz="2800" b="1" dirty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0  1  2  3  4</a:t>
            </a:r>
          </a:p>
        </p:txBody>
      </p:sp>
      <p:graphicFrame>
        <p:nvGraphicFramePr>
          <p:cNvPr id="14" name="Group 13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12719685"/>
              </p:ext>
            </p:extLst>
          </p:nvPr>
        </p:nvGraphicFramePr>
        <p:xfrm>
          <a:off x="5816169" y="3506787"/>
          <a:ext cx="2867025" cy="496824"/>
        </p:xfrm>
        <a:graphic>
          <a:graphicData uri="http://schemas.openxmlformats.org/drawingml/2006/table">
            <a:tbl>
              <a:tblPr/>
              <a:tblGrid>
                <a:gridCol w="573405"/>
                <a:gridCol w="573405"/>
                <a:gridCol w="573405"/>
                <a:gridCol w="573405"/>
                <a:gridCol w="573405"/>
              </a:tblGrid>
              <a:tr h="3683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1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2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3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4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5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681921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3862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Creating </a:t>
            </a:r>
            <a:r>
              <a:rPr lang="en-US" dirty="0"/>
              <a:t>an </a:t>
            </a:r>
            <a:r>
              <a:rPr lang="en-US" dirty="0" smtClean="0"/>
              <a:t>array to hold the </a:t>
            </a:r>
            <a:r>
              <a:rPr lang="en-US" dirty="0"/>
              <a:t>names of the days </a:t>
            </a:r>
            <a:r>
              <a:rPr lang="en-US" dirty="0" smtClean="0"/>
              <a:t>of the </a:t>
            </a:r>
            <a:r>
              <a:rPr lang="en-US" dirty="0"/>
              <a:t>week</a:t>
            </a:r>
            <a:endParaRPr lang="bg-BG" dirty="0"/>
          </a:p>
        </p:txBody>
      </p:sp>
      <p:sp>
        <p:nvSpPr>
          <p:cNvPr id="538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/>
              <a:t>Creating Array – Example</a:t>
            </a:r>
            <a:endParaRPr lang="bg-BG" sz="3800" dirty="0"/>
          </a:p>
        </p:txBody>
      </p:sp>
      <p:sp>
        <p:nvSpPr>
          <p:cNvPr id="538628" name="Rectangle 4"/>
          <p:cNvSpPr>
            <a:spLocks noChangeArrowheads="1"/>
          </p:cNvSpPr>
          <p:nvPr/>
        </p:nvSpPr>
        <p:spPr bwMode="auto">
          <a:xfrm>
            <a:off x="901700" y="2133600"/>
            <a:ext cx="10374312" cy="414650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>
              <a:buClr>
                <a:srgbClr val="F2B254"/>
              </a:buClr>
              <a:buSzPct val="10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string[] daysOfWeek =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"Monday",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"Tuesday",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"Wednesday",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"Thursday",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"Friday",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"Saturday",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"Sunday"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};</a:t>
            </a:r>
          </a:p>
        </p:txBody>
      </p:sp>
      <p:pic>
        <p:nvPicPr>
          <p:cNvPr id="62466" name="Picture 2" descr="http://www.blogcdn.com/www.joystiq.com/media/2007/01/astrologydepiction.jpg"/>
          <p:cNvPicPr>
            <a:picLocks noChangeAspect="1" noChangeArrowheads="1"/>
          </p:cNvPicPr>
          <p:nvPr/>
        </p:nvPicPr>
        <p:blipFill>
          <a:blip r:embed="rId2" cstate="screen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7850" y="2451005"/>
            <a:ext cx="3143362" cy="2654395"/>
          </a:xfrm>
          <a:prstGeom prst="roundRect">
            <a:avLst>
              <a:gd name="adj" fmla="val 191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67067961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98612" y="4834376"/>
            <a:ext cx="8938472" cy="820600"/>
          </a:xfrm>
        </p:spPr>
        <p:txBody>
          <a:bodyPr/>
          <a:lstStyle/>
          <a:p>
            <a:r>
              <a:rPr lang="en-US" dirty="0"/>
              <a:t>Accessing Array </a:t>
            </a:r>
            <a:r>
              <a:rPr lang="en-US" dirty="0" smtClean="0"/>
              <a:t>Elements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598612" y="5712544"/>
            <a:ext cx="8938472" cy="688256"/>
          </a:xfrm>
        </p:spPr>
        <p:txBody>
          <a:bodyPr/>
          <a:lstStyle/>
          <a:p>
            <a:r>
              <a:rPr lang="en-US" dirty="0" smtClean="0"/>
              <a:t>Read and Modify Elements by Index</a:t>
            </a:r>
            <a:endParaRPr lang="en-US" dirty="0"/>
          </a:p>
        </p:txBody>
      </p:sp>
      <p:pic>
        <p:nvPicPr>
          <p:cNvPr id="61443" name="Picture 3" descr="http://www.elab-experience.com/product/image/38/micro_hot_pinset_kit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0484" y="1015747"/>
            <a:ext cx="5234728" cy="3481092"/>
          </a:xfrm>
          <a:prstGeom prst="roundRect">
            <a:avLst>
              <a:gd name="adj" fmla="val 4587"/>
            </a:avLst>
          </a:prstGeom>
          <a:noFill/>
        </p:spPr>
      </p:pic>
    </p:spTree>
    <p:extLst>
      <p:ext uri="{BB962C8B-B14F-4D97-AF65-F5344CB8AC3E}">
        <p14:creationId xmlns:p14="http://schemas.microsoft.com/office/powerpoint/2010/main" val="110976470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1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0</TotalTime>
  <Words>2371</Words>
  <Application>Microsoft Office PowerPoint</Application>
  <PresentationFormat>Custom</PresentationFormat>
  <Paragraphs>456</Paragraphs>
  <Slides>50</Slides>
  <Notes>15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50</vt:i4>
      </vt:variant>
    </vt:vector>
  </HeadingPairs>
  <TitlesOfParts>
    <vt:vector size="52" baseType="lpstr">
      <vt:lpstr>SoftUni 16x9</vt:lpstr>
      <vt:lpstr>1_SoftUni 16x9</vt:lpstr>
      <vt:lpstr>Arrays, Lists, Stacks, Queues</vt:lpstr>
      <vt:lpstr>Table of Contents</vt:lpstr>
      <vt:lpstr>Declaring and Creating Arrays </vt:lpstr>
      <vt:lpstr>What are Arrays?</vt:lpstr>
      <vt:lpstr>Declaring Arrays</vt:lpstr>
      <vt:lpstr>Creating Arrays</vt:lpstr>
      <vt:lpstr>Creating and Initializing Arrays</vt:lpstr>
      <vt:lpstr>Creating Array – Example</vt:lpstr>
      <vt:lpstr>Accessing Array Elements</vt:lpstr>
      <vt:lpstr>How to Access Array Element?</vt:lpstr>
      <vt:lpstr>Accessing Array Elements – Examples</vt:lpstr>
      <vt:lpstr>Accessing Elements By Index </vt:lpstr>
      <vt:lpstr>Arrays: Input and Output</vt:lpstr>
      <vt:lpstr>Reading Arrays From the Console</vt:lpstr>
      <vt:lpstr>Reading Array Values at a Single Line</vt:lpstr>
      <vt:lpstr>Printing Arrays on the Console</vt:lpstr>
      <vt:lpstr>Printing with String.Join(…) / ForEach(…)</vt:lpstr>
      <vt:lpstr>Printing Arrays</vt:lpstr>
      <vt:lpstr>Processing Array Elements Using for and foreach</vt:lpstr>
      <vt:lpstr>Processing Arrays: for Statement</vt:lpstr>
      <vt:lpstr>Processing Arrays Using for Loop – Examples</vt:lpstr>
      <vt:lpstr>Processing Arrays: foreach</vt:lpstr>
      <vt:lpstr>Processing Arrays Using foreach – Example</vt:lpstr>
      <vt:lpstr>Processing Arrays</vt:lpstr>
      <vt:lpstr>Static Methods in the Array Class</vt:lpstr>
      <vt:lpstr>Array Static Methods</vt:lpstr>
      <vt:lpstr>Exercises in Class</vt:lpstr>
      <vt:lpstr>Resizable Arrays</vt:lpstr>
      <vt:lpstr>Lists (Resizable Arrays)</vt:lpstr>
      <vt:lpstr>List Example </vt:lpstr>
      <vt:lpstr>Lists &lt;T&gt;</vt:lpstr>
      <vt:lpstr>How The List&lt;T&gt; Works?</vt:lpstr>
      <vt:lpstr>Resizing Lists</vt:lpstr>
      <vt:lpstr>List&lt;T&gt; Methods</vt:lpstr>
      <vt:lpstr>List&lt;T&gt; Methods (1)</vt:lpstr>
      <vt:lpstr>List&lt;T&gt; Methods (2)</vt:lpstr>
      <vt:lpstr>Stack – LIFO Data Structure</vt:lpstr>
      <vt:lpstr>Stack&lt;T&gt;</vt:lpstr>
      <vt:lpstr>Working with Stacks</vt:lpstr>
      <vt:lpstr>Queue – FIFO Data Structure</vt:lpstr>
      <vt:lpstr>Queue&lt;T&gt;</vt:lpstr>
      <vt:lpstr>Queue&lt;T&gt;</vt:lpstr>
      <vt:lpstr>LINQ Extension Methods for Collections</vt:lpstr>
      <vt:lpstr>Using System.LINQ with collections</vt:lpstr>
      <vt:lpstr>LINQ Extension Methods</vt:lpstr>
      <vt:lpstr>LINQ Extension Methods</vt:lpstr>
      <vt:lpstr>Summary</vt:lpstr>
      <vt:lpstr>Arrays, Lists, Stacks, Queues</vt:lpstr>
      <vt:lpstr>License</vt:lpstr>
      <vt:lpstr>Free Trainings @ Software University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Arrays, Lists, Stacks, Queues</dc:title>
  <dc:subject>C# Basics Course</dc:subject>
  <dc:creator/>
  <cp:keywords>C#, arrays, lists, stacks, queues, programming, course, SoftUni, Software University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2016-02-08T15:03:24Z</dcterms:modified>
  <cp:category>programming, software engineering, C#, data structures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